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257" r:id="rId3"/>
    <p:sldId id="258" r:id="rId4"/>
    <p:sldId id="262" r:id="rId5"/>
    <p:sldId id="259" r:id="rId6"/>
    <p:sldId id="263" r:id="rId7"/>
    <p:sldId id="264" r:id="rId8"/>
    <p:sldId id="265" r:id="rId9"/>
    <p:sldId id="260" r:id="rId10"/>
    <p:sldId id="266" r:id="rId11"/>
    <p:sldId id="261" r:id="rId12"/>
  </p:sldIdLst>
  <p:sldSz cx="9144000" cy="5143500" type="screen16x9"/>
  <p:notesSz cx="6858000" cy="9144000"/>
  <p:embeddedFontLst>
    <p:embeddedFont>
      <p:font typeface="Lato" panose="020F0502020204030203" pitchFamily="34" charset="0"/>
      <p:regular r:id="rId14"/>
      <p:bold r:id="rId15"/>
      <p:italic r:id="rId16"/>
      <p:boldItalic r:id="rId17"/>
    </p:embeddedFont>
    <p:embeddedFont>
      <p:font typeface="Montserrat" panose="00000500000000000000"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E83D6ABA-5E99-470F-AB5D-4B670A9ACAC5}">
          <p14:sldIdLst>
            <p14:sldId id="256"/>
            <p14:sldId id="257"/>
            <p14:sldId id="258"/>
            <p14:sldId id="262"/>
          </p14:sldIdLst>
        </p14:section>
        <p14:section name="Untitled Section" id="{B5082022-D1C6-4405-9AA2-35D762A56D28}">
          <p14:sldIdLst>
            <p14:sldId id="259"/>
            <p14:sldId id="263"/>
            <p14:sldId id="264"/>
            <p14:sldId id="265"/>
            <p14:sldId id="260"/>
            <p14:sldId id="266"/>
            <p14:sldId id="261"/>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4" d="100"/>
          <a:sy n="134" d="100"/>
        </p:scale>
        <p:origin x="144" y="24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7" name="Google Shape;23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9" name="Google Shape;24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4" name="Google Shape;28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6"/>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3"/>
        <p:cNvGrpSpPr/>
        <p:nvPr/>
      </p:nvGrpSpPr>
      <p:grpSpPr>
        <a:xfrm>
          <a:off x="0" y="0"/>
          <a:ext cx="0" cy="0"/>
          <a:chOff x="0" y="0"/>
          <a:chExt cx="0" cy="0"/>
        </a:xfrm>
      </p:grpSpPr>
      <p:sp>
        <p:nvSpPr>
          <p:cNvPr id="154" name="Google Shape;154;p11"/>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11"/>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11"/>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11"/>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8" name="Google Shape;158;p11"/>
          <p:cNvGrpSpPr/>
          <p:nvPr/>
        </p:nvGrpSpPr>
        <p:grpSpPr>
          <a:xfrm>
            <a:off x="0" y="381001"/>
            <a:ext cx="1037850" cy="1016288"/>
            <a:chOff x="0" y="381001"/>
            <a:chExt cx="1037850" cy="1016288"/>
          </a:xfrm>
        </p:grpSpPr>
        <p:sp>
          <p:nvSpPr>
            <p:cNvPr id="159" name="Google Shape;159;p1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1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1" name="Google Shape;161;p11"/>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62" name="Google Shape;162;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63"/>
        <p:cNvGrpSpPr/>
        <p:nvPr/>
      </p:nvGrpSpPr>
      <p:grpSpPr>
        <a:xfrm>
          <a:off x="0" y="0"/>
          <a:ext cx="0" cy="0"/>
          <a:chOff x="0" y="0"/>
          <a:chExt cx="0" cy="0"/>
        </a:xfrm>
      </p:grpSpPr>
      <p:sp>
        <p:nvSpPr>
          <p:cNvPr id="164" name="Google Shape;164;p12"/>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12"/>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12"/>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12"/>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8" name="Google Shape;168;p12"/>
          <p:cNvGrpSpPr/>
          <p:nvPr/>
        </p:nvGrpSpPr>
        <p:grpSpPr>
          <a:xfrm>
            <a:off x="0" y="381001"/>
            <a:ext cx="1037850" cy="1016288"/>
            <a:chOff x="0" y="381001"/>
            <a:chExt cx="1037850" cy="1016288"/>
          </a:xfrm>
        </p:grpSpPr>
        <p:sp>
          <p:nvSpPr>
            <p:cNvPr id="169" name="Google Shape;169;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1" name="Google Shape;171;p12"/>
          <p:cNvSpPr txBox="1">
            <a:spLocks noGrp="1"/>
          </p:cNvSpPr>
          <p:nvPr>
            <p:ph type="title"/>
          </p:nvPr>
        </p:nvSpPr>
        <p:spPr>
          <a:xfrm>
            <a:off x="1297500" y="393750"/>
            <a:ext cx="3798900" cy="1493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72" name="Google Shape;172;p12"/>
          <p:cNvSpPr txBox="1">
            <a:spLocks noGrp="1"/>
          </p:cNvSpPr>
          <p:nvPr>
            <p:ph type="body" idx="1"/>
          </p:nvPr>
        </p:nvSpPr>
        <p:spPr>
          <a:xfrm>
            <a:off x="1297500" y="1972550"/>
            <a:ext cx="3798900" cy="24159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73" name="Google Shape;173;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74"/>
        <p:cNvGrpSpPr/>
        <p:nvPr/>
      </p:nvGrpSpPr>
      <p:grpSpPr>
        <a:xfrm>
          <a:off x="0" y="0"/>
          <a:ext cx="0" cy="0"/>
          <a:chOff x="0" y="0"/>
          <a:chExt cx="0" cy="0"/>
        </a:xfrm>
      </p:grpSpPr>
      <p:sp>
        <p:nvSpPr>
          <p:cNvPr id="175" name="Google Shape;175;p13"/>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13"/>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13"/>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13"/>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9" name="Google Shape;179;p13"/>
          <p:cNvGrpSpPr/>
          <p:nvPr/>
        </p:nvGrpSpPr>
        <p:grpSpPr>
          <a:xfrm>
            <a:off x="4406400" y="0"/>
            <a:ext cx="4737600" cy="5143500"/>
            <a:chOff x="4406400" y="0"/>
            <a:chExt cx="4737600" cy="5143500"/>
          </a:xfrm>
        </p:grpSpPr>
        <p:sp>
          <p:nvSpPr>
            <p:cNvPr id="180" name="Google Shape;180;p13"/>
            <p:cNvSpPr/>
            <p:nvPr/>
          </p:nvSpPr>
          <p:spPr>
            <a:xfrm rot="5400000">
              <a:off x="4407900" y="-1500"/>
              <a:ext cx="47346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13"/>
            <p:cNvSpPr/>
            <p:nvPr/>
          </p:nvSpPr>
          <p:spPr>
            <a:xfrm rot="5400000">
              <a:off x="4840825" y="6000"/>
              <a:ext cx="42987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13"/>
            <p:cNvSpPr/>
            <p:nvPr/>
          </p:nvSpPr>
          <p:spPr>
            <a:xfrm rot="-5400000">
              <a:off x="5618399" y="123664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13"/>
            <p:cNvSpPr/>
            <p:nvPr/>
          </p:nvSpPr>
          <p:spPr>
            <a:xfrm flipH="1">
              <a:off x="5849857" y="144407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13"/>
            <p:cNvSpPr/>
            <p:nvPr/>
          </p:nvSpPr>
          <p:spPr>
            <a:xfrm rot="-5400000">
              <a:off x="5987081" y="246974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13"/>
            <p:cNvSpPr/>
            <p:nvPr/>
          </p:nvSpPr>
          <p:spPr>
            <a:xfrm flipH="1">
              <a:off x="6222115" y="2677179"/>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13"/>
            <p:cNvSpPr/>
            <p:nvPr/>
          </p:nvSpPr>
          <p:spPr>
            <a:xfrm rot="-5400000">
              <a:off x="6675341" y="186224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13"/>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13"/>
            <p:cNvSpPr/>
            <p:nvPr/>
          </p:nvSpPr>
          <p:spPr>
            <a:xfrm rot="-5400000">
              <a:off x="6861141" y="247808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13"/>
            <p:cNvSpPr/>
            <p:nvPr/>
          </p:nvSpPr>
          <p:spPr>
            <a:xfrm flipH="1">
              <a:off x="7965266" y="269319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13"/>
            <p:cNvSpPr/>
            <p:nvPr/>
          </p:nvSpPr>
          <p:spPr>
            <a:xfrm flipH="1">
              <a:off x="8145082" y="330903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13"/>
            <p:cNvSpPr/>
            <p:nvPr/>
          </p:nvSpPr>
          <p:spPr>
            <a:xfrm rot="-5400000">
              <a:off x="7047599" y="309534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13"/>
            <p:cNvSpPr/>
            <p:nvPr/>
          </p:nvSpPr>
          <p:spPr>
            <a:xfrm flipH="1">
              <a:off x="7276649" y="330278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13"/>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13"/>
            <p:cNvSpPr/>
            <p:nvPr/>
          </p:nvSpPr>
          <p:spPr>
            <a:xfrm flipH="1">
              <a:off x="7462448" y="391862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13"/>
            <p:cNvSpPr/>
            <p:nvPr/>
          </p:nvSpPr>
          <p:spPr>
            <a:xfrm rot="-5400000">
              <a:off x="8102491" y="37188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13"/>
            <p:cNvSpPr/>
            <p:nvPr/>
          </p:nvSpPr>
          <p:spPr>
            <a:xfrm flipH="1">
              <a:off x="8334533" y="392629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13"/>
            <p:cNvSpPr/>
            <p:nvPr/>
          </p:nvSpPr>
          <p:spPr>
            <a:xfrm rot="-5400000">
              <a:off x="8288290" y="433470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8" name="Google Shape;198;p13"/>
          <p:cNvSpPr txBox="1">
            <a:spLocks noGrp="1"/>
          </p:cNvSpPr>
          <p:nvPr>
            <p:ph type="title"/>
          </p:nvPr>
        </p:nvSpPr>
        <p:spPr>
          <a:xfrm>
            <a:off x="823850" y="866775"/>
            <a:ext cx="4587000" cy="3521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99" name="Google Shape;199;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0"/>
        <p:cNvGrpSpPr/>
        <p:nvPr/>
      </p:nvGrpSpPr>
      <p:grpSpPr>
        <a:xfrm>
          <a:off x="0" y="0"/>
          <a:ext cx="0" cy="0"/>
          <a:chOff x="0" y="0"/>
          <a:chExt cx="0" cy="0"/>
        </a:xfrm>
      </p:grpSpPr>
      <p:grpSp>
        <p:nvGrpSpPr>
          <p:cNvPr id="201" name="Google Shape;201;p14"/>
          <p:cNvGrpSpPr/>
          <p:nvPr/>
        </p:nvGrpSpPr>
        <p:grpSpPr>
          <a:xfrm>
            <a:off x="0" y="4128572"/>
            <a:ext cx="698925" cy="684657"/>
            <a:chOff x="0" y="3785672"/>
            <a:chExt cx="698925" cy="684657"/>
          </a:xfrm>
        </p:grpSpPr>
        <p:sp>
          <p:nvSpPr>
            <p:cNvPr id="202" name="Google Shape;202;p14"/>
            <p:cNvSpPr/>
            <p:nvPr/>
          </p:nvSpPr>
          <p:spPr>
            <a:xfrm rot="-5400000">
              <a:off x="0" y="3785672"/>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14"/>
            <p:cNvSpPr/>
            <p:nvPr/>
          </p:nvSpPr>
          <p:spPr>
            <a:xfrm flipH="1">
              <a:off x="154125" y="3925529"/>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4" name="Google Shape;204;p14"/>
          <p:cNvSpPr txBox="1">
            <a:spLocks noGrp="1"/>
          </p:cNvSpPr>
          <p:nvPr>
            <p:ph type="body" idx="1"/>
          </p:nvPr>
        </p:nvSpPr>
        <p:spPr>
          <a:xfrm>
            <a:off x="812725" y="4305375"/>
            <a:ext cx="6936000" cy="5238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300"/>
              <a:buNone/>
              <a:defRPr/>
            </a:lvl1pPr>
          </a:lstStyle>
          <a:p>
            <a:endParaRPr/>
          </a:p>
        </p:txBody>
      </p:sp>
      <p:sp>
        <p:nvSpPr>
          <p:cNvPr id="205" name="Google Shape;205;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14"/>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14"/>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14"/>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4"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dk2"/>
              </a:buClr>
              <a:buSzPts val="1300"/>
              <a:buChar char="●"/>
              <a:defRPr>
                <a:solidFill>
                  <a:schemeClr val="dk2"/>
                </a:solidFill>
              </a:defRPr>
            </a:lvl1pPr>
            <a:lvl2pPr marL="914400" lvl="1" indent="-298450" algn="l">
              <a:lnSpc>
                <a:spcPct val="115000"/>
              </a:lnSpc>
              <a:spcBef>
                <a:spcPts val="1600"/>
              </a:spcBef>
              <a:spcAft>
                <a:spcPts val="0"/>
              </a:spcAft>
              <a:buClr>
                <a:schemeClr val="dk2"/>
              </a:buClr>
              <a:buSzPts val="1100"/>
              <a:buChar char="○"/>
              <a:defRPr>
                <a:solidFill>
                  <a:schemeClr val="dk2"/>
                </a:solidFill>
              </a:defRPr>
            </a:lvl2pPr>
            <a:lvl3pPr marL="1371600" lvl="2" indent="-298450" algn="l">
              <a:lnSpc>
                <a:spcPct val="115000"/>
              </a:lnSpc>
              <a:spcBef>
                <a:spcPts val="1600"/>
              </a:spcBef>
              <a:spcAft>
                <a:spcPts val="0"/>
              </a:spcAft>
              <a:buClr>
                <a:schemeClr val="dk2"/>
              </a:buClr>
              <a:buSzPts val="1100"/>
              <a:buChar char="■"/>
              <a:defRPr>
                <a:solidFill>
                  <a:schemeClr val="dk2"/>
                </a:solidFill>
              </a:defRPr>
            </a:lvl3pPr>
            <a:lvl4pPr marL="1828800" lvl="3" indent="-298450" algn="l">
              <a:lnSpc>
                <a:spcPct val="115000"/>
              </a:lnSpc>
              <a:spcBef>
                <a:spcPts val="1600"/>
              </a:spcBef>
              <a:spcAft>
                <a:spcPts val="0"/>
              </a:spcAft>
              <a:buClr>
                <a:schemeClr val="dk2"/>
              </a:buClr>
              <a:buSzPts val="1100"/>
              <a:buChar char="●"/>
              <a:defRPr>
                <a:solidFill>
                  <a:schemeClr val="dk2"/>
                </a:solidFill>
              </a:defRPr>
            </a:lvl4pPr>
            <a:lvl5pPr marL="2286000" lvl="4" indent="-298450" algn="l">
              <a:lnSpc>
                <a:spcPct val="115000"/>
              </a:lnSpc>
              <a:spcBef>
                <a:spcPts val="1600"/>
              </a:spcBef>
              <a:spcAft>
                <a:spcPts val="0"/>
              </a:spcAft>
              <a:buClr>
                <a:schemeClr val="dk2"/>
              </a:buClr>
              <a:buSzPts val="1100"/>
              <a:buChar char="○"/>
              <a:defRPr>
                <a:solidFill>
                  <a:schemeClr val="dk2"/>
                </a:solidFill>
              </a:defRPr>
            </a:lvl5pPr>
            <a:lvl6pPr marL="2743200" lvl="5" indent="-298450" algn="l">
              <a:lnSpc>
                <a:spcPct val="115000"/>
              </a:lnSpc>
              <a:spcBef>
                <a:spcPts val="1600"/>
              </a:spcBef>
              <a:spcAft>
                <a:spcPts val="0"/>
              </a:spcAft>
              <a:buClr>
                <a:schemeClr val="dk2"/>
              </a:buClr>
              <a:buSzPts val="1100"/>
              <a:buChar char="■"/>
              <a:defRPr>
                <a:solidFill>
                  <a:schemeClr val="dk2"/>
                </a:solidFill>
              </a:defRPr>
            </a:lvl6pPr>
            <a:lvl7pPr marL="3200400" lvl="6" indent="-298450" algn="l">
              <a:lnSpc>
                <a:spcPct val="115000"/>
              </a:lnSpc>
              <a:spcBef>
                <a:spcPts val="1600"/>
              </a:spcBef>
              <a:spcAft>
                <a:spcPts val="0"/>
              </a:spcAft>
              <a:buClr>
                <a:schemeClr val="dk2"/>
              </a:buClr>
              <a:buSzPts val="1100"/>
              <a:buChar char="●"/>
              <a:defRPr>
                <a:solidFill>
                  <a:schemeClr val="dk2"/>
                </a:solidFill>
              </a:defRPr>
            </a:lvl7pPr>
            <a:lvl8pPr marL="3657600" lvl="7" indent="-298450" algn="l">
              <a:lnSpc>
                <a:spcPct val="115000"/>
              </a:lnSpc>
              <a:spcBef>
                <a:spcPts val="1600"/>
              </a:spcBef>
              <a:spcAft>
                <a:spcPts val="0"/>
              </a:spcAft>
              <a:buClr>
                <a:schemeClr val="dk2"/>
              </a:buClr>
              <a:buSzPts val="1100"/>
              <a:buChar char="○"/>
              <a:defRPr>
                <a:solidFill>
                  <a:schemeClr val="dk2"/>
                </a:solidFill>
              </a:defRPr>
            </a:lvl8pPr>
            <a:lvl9pPr marL="4114800" lvl="8" indent="-298450" algn="l">
              <a:lnSpc>
                <a:spcPct val="115000"/>
              </a:lnSpc>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16"/>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16"/>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16"/>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1" name="Google Shape;221;p16"/>
          <p:cNvGrpSpPr/>
          <p:nvPr/>
        </p:nvGrpSpPr>
        <p:grpSpPr>
          <a:xfrm>
            <a:off x="0" y="381001"/>
            <a:ext cx="1037850" cy="1016288"/>
            <a:chOff x="0" y="381001"/>
            <a:chExt cx="1037850" cy="1016288"/>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 name="Google Shape;37;p3"/>
          <p:cNvSpPr txBox="1">
            <a:spLocks noGrp="1"/>
          </p:cNvSpPr>
          <p:nvPr>
            <p:ph type="title" hasCustomPrompt="1"/>
          </p:nvPr>
        </p:nvSpPr>
        <p:spPr>
          <a:xfrm>
            <a:off x="823850" y="1284675"/>
            <a:ext cx="4776000" cy="1300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38" name="Google Shape;38;p3"/>
          <p:cNvSpPr txBox="1">
            <a:spLocks noGrp="1"/>
          </p:cNvSpPr>
          <p:nvPr>
            <p:ph type="body" idx="1"/>
          </p:nvPr>
        </p:nvSpPr>
        <p:spPr>
          <a:xfrm>
            <a:off x="823850" y="2643124"/>
            <a:ext cx="4776000" cy="12189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39" name="Google Shape;39;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3"/>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3"/>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3"/>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3"/>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4"/>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4"/>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4"/>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4"/>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 name="Google Shape;49;p4"/>
          <p:cNvGrpSpPr/>
          <p:nvPr/>
        </p:nvGrpSpPr>
        <p:grpSpPr>
          <a:xfrm>
            <a:off x="0" y="381001"/>
            <a:ext cx="1037850" cy="1016288"/>
            <a:chOff x="0" y="381001"/>
            <a:chExt cx="1037850" cy="1016288"/>
          </a:xfrm>
        </p:grpSpPr>
        <p:sp>
          <p:nvSpPr>
            <p:cNvPr id="50" name="Google Shape;50;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2" name="Google Shape;52;p4"/>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53" name="Google Shape;53;p4"/>
          <p:cNvSpPr txBox="1">
            <a:spLocks noGrp="1"/>
          </p:cNvSpPr>
          <p:nvPr>
            <p:ph type="body" idx="1"/>
          </p:nvPr>
        </p:nvSpPr>
        <p:spPr>
          <a:xfrm>
            <a:off x="1297500" y="1567550"/>
            <a:ext cx="7038900" cy="29112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54" name="Google Shape;54;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5"/>
        <p:cNvGrpSpPr/>
        <p:nvPr/>
      </p:nvGrpSpPr>
      <p:grpSpPr>
        <a:xfrm>
          <a:off x="0" y="0"/>
          <a:ext cx="0" cy="0"/>
          <a:chOff x="0" y="0"/>
          <a:chExt cx="0" cy="0"/>
        </a:xfrm>
      </p:grpSpPr>
      <p:sp>
        <p:nvSpPr>
          <p:cNvPr id="56" name="Google Shape;56;p5"/>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5"/>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5"/>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5"/>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0" name="Google Shape;60;p5"/>
          <p:cNvGrpSpPr/>
          <p:nvPr/>
        </p:nvGrpSpPr>
        <p:grpSpPr>
          <a:xfrm>
            <a:off x="0" y="381001"/>
            <a:ext cx="1037850" cy="1016288"/>
            <a:chOff x="0" y="381001"/>
            <a:chExt cx="1037850" cy="1016288"/>
          </a:xfrm>
        </p:grpSpPr>
        <p:sp>
          <p:nvSpPr>
            <p:cNvPr id="61" name="Google Shape;6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3" name="Google Shape;63;p5"/>
          <p:cNvSpPr txBox="1">
            <a:spLocks noGrp="1"/>
          </p:cNvSpPr>
          <p:nvPr>
            <p:ph type="title"/>
          </p:nvPr>
        </p:nvSpPr>
        <p:spPr>
          <a:xfrm>
            <a:off x="1297500" y="1658325"/>
            <a:ext cx="3036300" cy="1751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64" name="Google Shape;64;p5"/>
          <p:cNvSpPr txBox="1">
            <a:spLocks noGrp="1"/>
          </p:cNvSpPr>
          <p:nvPr>
            <p:ph type="subTitle" idx="1"/>
          </p:nvPr>
        </p:nvSpPr>
        <p:spPr>
          <a:xfrm>
            <a:off x="1297500" y="3538000"/>
            <a:ext cx="3036300" cy="506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a:endParaRPr/>
          </a:p>
        </p:txBody>
      </p:sp>
      <p:sp>
        <p:nvSpPr>
          <p:cNvPr id="65" name="Google Shape;65;p5"/>
          <p:cNvSpPr txBox="1">
            <a:spLocks noGrp="1"/>
          </p:cNvSpPr>
          <p:nvPr>
            <p:ph type="body" idx="2"/>
          </p:nvPr>
        </p:nvSpPr>
        <p:spPr>
          <a:xfrm>
            <a:off x="4648200" y="1696600"/>
            <a:ext cx="3676800" cy="2347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66" name="Google Shape;66;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67"/>
        <p:cNvGrpSpPr/>
        <p:nvPr/>
      </p:nvGrpSpPr>
      <p:grpSpPr>
        <a:xfrm>
          <a:off x="0" y="0"/>
          <a:ext cx="0" cy="0"/>
          <a:chOff x="0" y="0"/>
          <a:chExt cx="0" cy="0"/>
        </a:xfrm>
      </p:grpSpPr>
      <p:grpSp>
        <p:nvGrpSpPr>
          <p:cNvPr id="68" name="Google Shape;68;p6"/>
          <p:cNvGrpSpPr/>
          <p:nvPr/>
        </p:nvGrpSpPr>
        <p:grpSpPr>
          <a:xfrm>
            <a:off x="4406400" y="0"/>
            <a:ext cx="4737600" cy="5143065"/>
            <a:chOff x="4406400" y="0"/>
            <a:chExt cx="4737600" cy="5143065"/>
          </a:xfrm>
        </p:grpSpPr>
        <p:sp>
          <p:nvSpPr>
            <p:cNvPr id="69" name="Google Shape;69;p6"/>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6"/>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6"/>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6"/>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6"/>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6"/>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6"/>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6"/>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6"/>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6"/>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6"/>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6"/>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6"/>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6"/>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6"/>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6"/>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6"/>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6"/>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7" name="Google Shape;87;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88" name="Google Shape;88;p6"/>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9"/>
        <p:cNvGrpSpPr/>
        <p:nvPr/>
      </p:nvGrpSpPr>
      <p:grpSpPr>
        <a:xfrm>
          <a:off x="0" y="0"/>
          <a:ext cx="0" cy="0"/>
          <a:chOff x="0" y="0"/>
          <a:chExt cx="0" cy="0"/>
        </a:xfrm>
      </p:grpSpPr>
      <p:grpSp>
        <p:nvGrpSpPr>
          <p:cNvPr id="90" name="Google Shape;90;p7"/>
          <p:cNvGrpSpPr/>
          <p:nvPr/>
        </p:nvGrpSpPr>
        <p:grpSpPr>
          <a:xfrm>
            <a:off x="4406400" y="0"/>
            <a:ext cx="4737600" cy="5143065"/>
            <a:chOff x="4406400" y="0"/>
            <a:chExt cx="4737600" cy="5143065"/>
          </a:xfrm>
        </p:grpSpPr>
        <p:sp>
          <p:nvSpPr>
            <p:cNvPr id="91" name="Google Shape;91;p7"/>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7"/>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7"/>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7"/>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7"/>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7"/>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7"/>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7"/>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7"/>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7"/>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7"/>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7"/>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7"/>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7"/>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7"/>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7"/>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7"/>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7"/>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9" name="Google Shape;109;p7"/>
          <p:cNvSpPr txBox="1">
            <a:spLocks noGrp="1"/>
          </p:cNvSpPr>
          <p:nvPr>
            <p:ph type="title"/>
          </p:nvPr>
        </p:nvSpPr>
        <p:spPr>
          <a:xfrm>
            <a:off x="823850" y="2053000"/>
            <a:ext cx="4587000" cy="114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0" name="Google Shape;110;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111" name="Google Shape;111;p7"/>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7"/>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7"/>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7"/>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115"/>
        <p:cNvGrpSpPr/>
        <p:nvPr/>
      </p:nvGrpSpPr>
      <p:grpSpPr>
        <a:xfrm>
          <a:off x="0" y="0"/>
          <a:ext cx="0" cy="0"/>
          <a:chOff x="0" y="0"/>
          <a:chExt cx="0" cy="0"/>
        </a:xfrm>
      </p:grpSpPr>
      <p:sp>
        <p:nvSpPr>
          <p:cNvPr id="116" name="Google Shape;116;p8"/>
          <p:cNvSpPr txBox="1">
            <a:spLocks noGrp="1"/>
          </p:cNvSpPr>
          <p:nvPr>
            <p:ph type="title"/>
          </p:nvPr>
        </p:nvSpPr>
        <p:spPr>
          <a:xfrm>
            <a:off x="361071" y="1924852"/>
            <a:ext cx="2304900" cy="1797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117" name="Google Shape;117;p8"/>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8"/>
          <p:cNvSpPr txBox="1">
            <a:spLocks noGrp="1"/>
          </p:cNvSpPr>
          <p:nvPr>
            <p:ph type="body" idx="1"/>
          </p:nvPr>
        </p:nvSpPr>
        <p:spPr>
          <a:xfrm>
            <a:off x="6451271" y="1924850"/>
            <a:ext cx="2304900" cy="1797300"/>
          </a:xfrm>
          <a:prstGeom prst="rect">
            <a:avLst/>
          </a:prstGeom>
          <a:noFill/>
          <a:ln>
            <a:noFill/>
          </a:ln>
        </p:spPr>
        <p:txBody>
          <a:bodyPr spcFirstLastPara="1" wrap="square" lIns="91425" tIns="91425" rIns="91425" bIns="91425" anchor="t" anchorCtr="0">
            <a:noAutofit/>
          </a:bodyPr>
          <a:lstStyle>
            <a:lvl1pPr marL="457200" lvl="0" indent="-298450" algn="l">
              <a:lnSpc>
                <a:spcPct val="115000"/>
              </a:lnSpc>
              <a:spcBef>
                <a:spcPts val="0"/>
              </a:spcBef>
              <a:spcAft>
                <a:spcPts val="0"/>
              </a:spcAft>
              <a:buClr>
                <a:schemeClr val="dk1"/>
              </a:buClr>
              <a:buSzPts val="1100"/>
              <a:buChar char="●"/>
              <a:defRPr sz="1100">
                <a:solidFill>
                  <a:schemeClr val="dk1"/>
                </a:solidFill>
              </a:defRPr>
            </a:lvl1pPr>
            <a:lvl2pPr marL="914400" lvl="1" indent="-298450" algn="l">
              <a:lnSpc>
                <a:spcPct val="115000"/>
              </a:lnSpc>
              <a:spcBef>
                <a:spcPts val="1600"/>
              </a:spcBef>
              <a:spcAft>
                <a:spcPts val="0"/>
              </a:spcAft>
              <a:buClr>
                <a:schemeClr val="dk1"/>
              </a:buClr>
              <a:buSzPts val="1100"/>
              <a:buChar char="○"/>
              <a:defRPr>
                <a:solidFill>
                  <a:schemeClr val="dk1"/>
                </a:solidFill>
              </a:defRPr>
            </a:lvl2pPr>
            <a:lvl3pPr marL="1371600" lvl="2" indent="-298450" algn="l">
              <a:lnSpc>
                <a:spcPct val="115000"/>
              </a:lnSpc>
              <a:spcBef>
                <a:spcPts val="1600"/>
              </a:spcBef>
              <a:spcAft>
                <a:spcPts val="0"/>
              </a:spcAft>
              <a:buClr>
                <a:schemeClr val="dk1"/>
              </a:buClr>
              <a:buSzPts val="1100"/>
              <a:buChar char="■"/>
              <a:defRPr>
                <a:solidFill>
                  <a:schemeClr val="dk1"/>
                </a:solidFill>
              </a:defRPr>
            </a:lvl3pPr>
            <a:lvl4pPr marL="1828800" lvl="3" indent="-298450" algn="l">
              <a:lnSpc>
                <a:spcPct val="115000"/>
              </a:lnSpc>
              <a:spcBef>
                <a:spcPts val="1600"/>
              </a:spcBef>
              <a:spcAft>
                <a:spcPts val="0"/>
              </a:spcAft>
              <a:buClr>
                <a:schemeClr val="dk1"/>
              </a:buClr>
              <a:buSzPts val="1100"/>
              <a:buChar char="●"/>
              <a:defRPr>
                <a:solidFill>
                  <a:schemeClr val="dk1"/>
                </a:solidFill>
              </a:defRPr>
            </a:lvl4pPr>
            <a:lvl5pPr marL="2286000" lvl="4" indent="-298450" algn="l">
              <a:lnSpc>
                <a:spcPct val="115000"/>
              </a:lnSpc>
              <a:spcBef>
                <a:spcPts val="1600"/>
              </a:spcBef>
              <a:spcAft>
                <a:spcPts val="0"/>
              </a:spcAft>
              <a:buClr>
                <a:schemeClr val="dk1"/>
              </a:buClr>
              <a:buSzPts val="1100"/>
              <a:buChar char="○"/>
              <a:defRPr>
                <a:solidFill>
                  <a:schemeClr val="dk1"/>
                </a:solidFill>
              </a:defRPr>
            </a:lvl5pPr>
            <a:lvl6pPr marL="2743200" lvl="5" indent="-298450" algn="l">
              <a:lnSpc>
                <a:spcPct val="115000"/>
              </a:lnSpc>
              <a:spcBef>
                <a:spcPts val="1600"/>
              </a:spcBef>
              <a:spcAft>
                <a:spcPts val="0"/>
              </a:spcAft>
              <a:buClr>
                <a:schemeClr val="dk1"/>
              </a:buClr>
              <a:buSzPts val="1100"/>
              <a:buChar char="■"/>
              <a:defRPr>
                <a:solidFill>
                  <a:schemeClr val="dk1"/>
                </a:solidFill>
              </a:defRPr>
            </a:lvl6pPr>
            <a:lvl7pPr marL="3200400" lvl="6" indent="-298450" algn="l">
              <a:lnSpc>
                <a:spcPct val="115000"/>
              </a:lnSpc>
              <a:spcBef>
                <a:spcPts val="1600"/>
              </a:spcBef>
              <a:spcAft>
                <a:spcPts val="0"/>
              </a:spcAft>
              <a:buClr>
                <a:schemeClr val="dk1"/>
              </a:buClr>
              <a:buSzPts val="1100"/>
              <a:buChar char="●"/>
              <a:defRPr>
                <a:solidFill>
                  <a:schemeClr val="dk1"/>
                </a:solidFill>
              </a:defRPr>
            </a:lvl7pPr>
            <a:lvl8pPr marL="3657600" lvl="7" indent="-298450" algn="l">
              <a:lnSpc>
                <a:spcPct val="115000"/>
              </a:lnSpc>
              <a:spcBef>
                <a:spcPts val="1600"/>
              </a:spcBef>
              <a:spcAft>
                <a:spcPts val="0"/>
              </a:spcAft>
              <a:buClr>
                <a:schemeClr val="dk1"/>
              </a:buClr>
              <a:buSzPts val="1100"/>
              <a:buChar char="○"/>
              <a:defRPr>
                <a:solidFill>
                  <a:schemeClr val="dk1"/>
                </a:solidFill>
              </a:defRPr>
            </a:lvl8pPr>
            <a:lvl9pPr marL="4114800" lvl="8" indent="-298450" algn="l">
              <a:lnSpc>
                <a:spcPct val="115000"/>
              </a:lnSpc>
              <a:spcBef>
                <a:spcPts val="1600"/>
              </a:spcBef>
              <a:spcAft>
                <a:spcPts val="1600"/>
              </a:spcAft>
              <a:buClr>
                <a:schemeClr val="dk1"/>
              </a:buClr>
              <a:buSzPts val="1100"/>
              <a:buChar char="■"/>
              <a:defRPr>
                <a:solidFill>
                  <a:schemeClr val="dk1"/>
                </a:solidFill>
              </a:defRPr>
            </a:lvl9pPr>
          </a:lstStyle>
          <a:p>
            <a:endParaRPr/>
          </a:p>
        </p:txBody>
      </p:sp>
      <p:sp>
        <p:nvSpPr>
          <p:cNvPr id="119" name="Google Shape;119;p8"/>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8"/>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8"/>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8"/>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3" name="Google Shape;123;p8"/>
          <p:cNvGrpSpPr/>
          <p:nvPr/>
        </p:nvGrpSpPr>
        <p:grpSpPr>
          <a:xfrm>
            <a:off x="0" y="381001"/>
            <a:ext cx="1037850" cy="1016288"/>
            <a:chOff x="0" y="381001"/>
            <a:chExt cx="1037850" cy="1016288"/>
          </a:xfrm>
        </p:grpSpPr>
        <p:sp>
          <p:nvSpPr>
            <p:cNvPr id="124" name="Google Shape;124;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6" name="Google Shape;126;p8"/>
          <p:cNvSpPr txBox="1">
            <a:spLocks noGrp="1"/>
          </p:cNvSpPr>
          <p:nvPr>
            <p:ph type="title" idx="2"/>
          </p:nvPr>
        </p:nvSpPr>
        <p:spPr>
          <a:xfrm>
            <a:off x="1297500" y="459490"/>
            <a:ext cx="3005700" cy="51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127" name="Google Shape;127;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128"/>
        <p:cNvGrpSpPr/>
        <p:nvPr/>
      </p:nvGrpSpPr>
      <p:grpSpPr>
        <a:xfrm>
          <a:off x="0" y="0"/>
          <a:ext cx="0" cy="0"/>
          <a:chOff x="0" y="0"/>
          <a:chExt cx="0" cy="0"/>
        </a:xfrm>
      </p:grpSpPr>
      <p:sp>
        <p:nvSpPr>
          <p:cNvPr id="129" name="Google Shape;129;p9"/>
          <p:cNvSpPr txBox="1">
            <a:spLocks noGrp="1"/>
          </p:cNvSpPr>
          <p:nvPr>
            <p:ph type="title"/>
          </p:nvPr>
        </p:nvSpPr>
        <p:spPr>
          <a:xfrm>
            <a:off x="702850" y="1708619"/>
            <a:ext cx="3333300" cy="147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130" name="Google Shape;130;p9"/>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9"/>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9"/>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9"/>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9"/>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5" name="Google Shape;135;p9"/>
          <p:cNvGrpSpPr/>
          <p:nvPr/>
        </p:nvGrpSpPr>
        <p:grpSpPr>
          <a:xfrm>
            <a:off x="0" y="381001"/>
            <a:ext cx="1037850" cy="1016288"/>
            <a:chOff x="0" y="381001"/>
            <a:chExt cx="1037850" cy="1016288"/>
          </a:xfrm>
        </p:grpSpPr>
        <p:sp>
          <p:nvSpPr>
            <p:cNvPr id="136" name="Google Shape;136;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8" name="Google Shape;138;p9"/>
          <p:cNvSpPr txBox="1">
            <a:spLocks noGrp="1"/>
          </p:cNvSpPr>
          <p:nvPr>
            <p:ph type="title" idx="2"/>
          </p:nvPr>
        </p:nvSpPr>
        <p:spPr>
          <a:xfrm>
            <a:off x="1297500" y="459490"/>
            <a:ext cx="3005700" cy="51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139" name="Google Shape;139;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
        <p:nvSpPr>
          <p:cNvPr id="140" name="Google Shape;140;p9"/>
          <p:cNvSpPr txBox="1">
            <a:spLocks noGrp="1"/>
          </p:cNvSpPr>
          <p:nvPr>
            <p:ph type="body" idx="1"/>
          </p:nvPr>
        </p:nvSpPr>
        <p:spPr>
          <a:xfrm>
            <a:off x="702850" y="3625275"/>
            <a:ext cx="3333300" cy="765300"/>
          </a:xfrm>
          <a:prstGeom prst="rect">
            <a:avLst/>
          </a:prstGeom>
          <a:noFill/>
          <a:ln>
            <a:noFill/>
          </a:ln>
        </p:spPr>
        <p:txBody>
          <a:bodyPr spcFirstLastPara="1" wrap="square" lIns="91425" tIns="91425" rIns="91425" bIns="91425" anchor="t" anchorCtr="0">
            <a:noAutofit/>
          </a:bodyPr>
          <a:lstStyle>
            <a:lvl1pPr marL="457200" lvl="0" indent="-298450" algn="l">
              <a:lnSpc>
                <a:spcPct val="115000"/>
              </a:lnSpc>
              <a:spcBef>
                <a:spcPts val="0"/>
              </a:spcBef>
              <a:spcAft>
                <a:spcPts val="0"/>
              </a:spcAft>
              <a:buClr>
                <a:schemeClr val="dk1"/>
              </a:buClr>
              <a:buSzPts val="1100"/>
              <a:buChar char="●"/>
              <a:defRPr sz="1100">
                <a:solidFill>
                  <a:schemeClr val="dk1"/>
                </a:solidFill>
              </a:defRPr>
            </a:lvl1pPr>
            <a:lvl2pPr marL="914400" lvl="1" indent="-298450" algn="l">
              <a:lnSpc>
                <a:spcPct val="115000"/>
              </a:lnSpc>
              <a:spcBef>
                <a:spcPts val="1600"/>
              </a:spcBef>
              <a:spcAft>
                <a:spcPts val="0"/>
              </a:spcAft>
              <a:buClr>
                <a:schemeClr val="dk1"/>
              </a:buClr>
              <a:buSzPts val="1100"/>
              <a:buChar char="○"/>
              <a:defRPr>
                <a:solidFill>
                  <a:schemeClr val="dk1"/>
                </a:solidFill>
              </a:defRPr>
            </a:lvl2pPr>
            <a:lvl3pPr marL="1371600" lvl="2" indent="-298450" algn="l">
              <a:lnSpc>
                <a:spcPct val="115000"/>
              </a:lnSpc>
              <a:spcBef>
                <a:spcPts val="1600"/>
              </a:spcBef>
              <a:spcAft>
                <a:spcPts val="0"/>
              </a:spcAft>
              <a:buClr>
                <a:schemeClr val="dk1"/>
              </a:buClr>
              <a:buSzPts val="1100"/>
              <a:buChar char="■"/>
              <a:defRPr>
                <a:solidFill>
                  <a:schemeClr val="dk1"/>
                </a:solidFill>
              </a:defRPr>
            </a:lvl3pPr>
            <a:lvl4pPr marL="1828800" lvl="3" indent="-298450" algn="l">
              <a:lnSpc>
                <a:spcPct val="115000"/>
              </a:lnSpc>
              <a:spcBef>
                <a:spcPts val="1600"/>
              </a:spcBef>
              <a:spcAft>
                <a:spcPts val="0"/>
              </a:spcAft>
              <a:buClr>
                <a:schemeClr val="dk1"/>
              </a:buClr>
              <a:buSzPts val="1100"/>
              <a:buChar char="●"/>
              <a:defRPr>
                <a:solidFill>
                  <a:schemeClr val="dk1"/>
                </a:solidFill>
              </a:defRPr>
            </a:lvl4pPr>
            <a:lvl5pPr marL="2286000" lvl="4" indent="-298450" algn="l">
              <a:lnSpc>
                <a:spcPct val="115000"/>
              </a:lnSpc>
              <a:spcBef>
                <a:spcPts val="1600"/>
              </a:spcBef>
              <a:spcAft>
                <a:spcPts val="0"/>
              </a:spcAft>
              <a:buClr>
                <a:schemeClr val="dk1"/>
              </a:buClr>
              <a:buSzPts val="1100"/>
              <a:buChar char="○"/>
              <a:defRPr>
                <a:solidFill>
                  <a:schemeClr val="dk1"/>
                </a:solidFill>
              </a:defRPr>
            </a:lvl5pPr>
            <a:lvl6pPr marL="2743200" lvl="5" indent="-298450" algn="l">
              <a:lnSpc>
                <a:spcPct val="115000"/>
              </a:lnSpc>
              <a:spcBef>
                <a:spcPts val="1600"/>
              </a:spcBef>
              <a:spcAft>
                <a:spcPts val="0"/>
              </a:spcAft>
              <a:buClr>
                <a:schemeClr val="dk1"/>
              </a:buClr>
              <a:buSzPts val="1100"/>
              <a:buChar char="■"/>
              <a:defRPr>
                <a:solidFill>
                  <a:schemeClr val="dk1"/>
                </a:solidFill>
              </a:defRPr>
            </a:lvl6pPr>
            <a:lvl7pPr marL="3200400" lvl="6" indent="-298450" algn="l">
              <a:lnSpc>
                <a:spcPct val="115000"/>
              </a:lnSpc>
              <a:spcBef>
                <a:spcPts val="1600"/>
              </a:spcBef>
              <a:spcAft>
                <a:spcPts val="0"/>
              </a:spcAft>
              <a:buClr>
                <a:schemeClr val="dk1"/>
              </a:buClr>
              <a:buSzPts val="1100"/>
              <a:buChar char="●"/>
              <a:defRPr>
                <a:solidFill>
                  <a:schemeClr val="dk1"/>
                </a:solidFill>
              </a:defRPr>
            </a:lvl7pPr>
            <a:lvl8pPr marL="3657600" lvl="7" indent="-298450" algn="l">
              <a:lnSpc>
                <a:spcPct val="115000"/>
              </a:lnSpc>
              <a:spcBef>
                <a:spcPts val="1600"/>
              </a:spcBef>
              <a:spcAft>
                <a:spcPts val="0"/>
              </a:spcAft>
              <a:buClr>
                <a:schemeClr val="dk1"/>
              </a:buClr>
              <a:buSzPts val="1100"/>
              <a:buChar char="○"/>
              <a:defRPr>
                <a:solidFill>
                  <a:schemeClr val="dk1"/>
                </a:solidFill>
              </a:defRPr>
            </a:lvl8pPr>
            <a:lvl9pPr marL="4114800" lvl="8" indent="-298450" algn="l">
              <a:lnSpc>
                <a:spcPct val="115000"/>
              </a:lnSpc>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1"/>
        <p:cNvGrpSpPr/>
        <p:nvPr/>
      </p:nvGrpSpPr>
      <p:grpSpPr>
        <a:xfrm>
          <a:off x="0" y="0"/>
          <a:ext cx="0" cy="0"/>
          <a:chOff x="0" y="0"/>
          <a:chExt cx="0" cy="0"/>
        </a:xfrm>
      </p:grpSpPr>
      <p:sp>
        <p:nvSpPr>
          <p:cNvPr id="142" name="Google Shape;142;p10"/>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10"/>
          <p:cNvSpPr/>
          <p:nvPr/>
        </p:nvSpPr>
        <p:spPr>
          <a:xfrm>
            <a:off x="212050" y="221751"/>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10"/>
          <p:cNvSpPr/>
          <p:nvPr/>
        </p:nvSpPr>
        <p:spPr>
          <a:xfrm>
            <a:off x="212050" y="284225"/>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10"/>
          <p:cNvSpPr/>
          <p:nvPr/>
        </p:nvSpPr>
        <p:spPr>
          <a:xfrm>
            <a:off x="212050" y="346699"/>
            <a:ext cx="219600" cy="18900"/>
          </a:xfrm>
          <a:prstGeom prst="rect">
            <a:avLst/>
          </a:prstGeom>
          <a:solidFill>
            <a:srgbClr val="55688B">
              <a:alpha val="3568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6" name="Google Shape;146;p10"/>
          <p:cNvGrpSpPr/>
          <p:nvPr/>
        </p:nvGrpSpPr>
        <p:grpSpPr>
          <a:xfrm>
            <a:off x="0" y="381001"/>
            <a:ext cx="1037850" cy="1016288"/>
            <a:chOff x="0" y="381001"/>
            <a:chExt cx="1037850" cy="1016288"/>
          </a:xfrm>
        </p:grpSpPr>
        <p:sp>
          <p:nvSpPr>
            <p:cNvPr id="147" name="Google Shape;147;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9" name="Google Shape;149;p10"/>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50" name="Google Shape;150;p10"/>
          <p:cNvSpPr txBox="1">
            <a:spLocks noGrp="1"/>
          </p:cNvSpPr>
          <p:nvPr>
            <p:ph type="body" idx="1"/>
          </p:nvPr>
        </p:nvSpPr>
        <p:spPr>
          <a:xfrm>
            <a:off x="1297500" y="1567550"/>
            <a:ext cx="3403200" cy="29112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51" name="Google Shape;151;p10"/>
          <p:cNvSpPr txBox="1">
            <a:spLocks noGrp="1"/>
          </p:cNvSpPr>
          <p:nvPr>
            <p:ph type="body" idx="2"/>
          </p:nvPr>
        </p:nvSpPr>
        <p:spPr>
          <a:xfrm>
            <a:off x="4933221" y="1567550"/>
            <a:ext cx="3403200" cy="29112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52" name="Google Shape;152;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671700" y="1929863"/>
            <a:ext cx="5017500" cy="1578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000"/>
              <a:buNone/>
            </a:pPr>
            <a:r>
              <a:rPr lang="en-GB" sz="4500" b="1"/>
              <a:t>HackMAIT 6.0</a:t>
            </a:r>
            <a:endParaRPr sz="4500" b="1"/>
          </a:p>
          <a:p>
            <a:pPr marL="0" lvl="0" indent="0" algn="l" rtl="0">
              <a:lnSpc>
                <a:spcPct val="100000"/>
              </a:lnSpc>
              <a:spcBef>
                <a:spcPts val="0"/>
              </a:spcBef>
              <a:spcAft>
                <a:spcPts val="0"/>
              </a:spcAft>
              <a:buSzPts val="4000"/>
              <a:buNone/>
            </a:pPr>
            <a:r>
              <a:rPr lang="en-GB" sz="2400">
                <a:solidFill>
                  <a:srgbClr val="FFFFFF"/>
                </a:solidFill>
                <a:latin typeface="Arial"/>
                <a:ea typeface="Arial"/>
                <a:cs typeface="Arial"/>
                <a:sym typeface="Arial"/>
              </a:rPr>
              <a:t>Rebuilding Tomorrow:</a:t>
            </a:r>
            <a:endParaRPr sz="2400">
              <a:solidFill>
                <a:srgbClr val="FFFFFF"/>
              </a:solidFill>
              <a:latin typeface="Arial"/>
              <a:ea typeface="Arial"/>
              <a:cs typeface="Arial"/>
              <a:sym typeface="Arial"/>
            </a:endParaRPr>
          </a:p>
          <a:p>
            <a:pPr marL="0" lvl="0" indent="0" algn="l" rtl="0">
              <a:lnSpc>
                <a:spcPct val="100000"/>
              </a:lnSpc>
              <a:spcBef>
                <a:spcPts val="0"/>
              </a:spcBef>
              <a:spcAft>
                <a:spcPts val="0"/>
              </a:spcAft>
              <a:buSzPts val="4000"/>
              <a:buNone/>
            </a:pPr>
            <a:r>
              <a:rPr lang="en-GB" sz="2400">
                <a:solidFill>
                  <a:srgbClr val="FFFFFF"/>
                </a:solidFill>
                <a:latin typeface="Arial"/>
                <a:ea typeface="Arial"/>
                <a:cs typeface="Arial"/>
                <a:sym typeface="Arial"/>
              </a:rPr>
              <a:t>Discover your technical prowess</a:t>
            </a:r>
            <a:endParaRPr sz="2400"/>
          </a:p>
        </p:txBody>
      </p:sp>
      <p:sp>
        <p:nvSpPr>
          <p:cNvPr id="229" name="Google Shape;229;p17"/>
          <p:cNvSpPr txBox="1"/>
          <p:nvPr/>
        </p:nvSpPr>
        <p:spPr>
          <a:xfrm>
            <a:off x="3671700" y="2036125"/>
            <a:ext cx="37221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Lato"/>
              <a:ea typeface="Lato"/>
              <a:cs typeface="Lato"/>
              <a:sym typeface="Lato"/>
            </a:endParaRPr>
          </a:p>
        </p:txBody>
      </p:sp>
      <p:sp>
        <p:nvSpPr>
          <p:cNvPr id="230" name="Google Shape;230;p17"/>
          <p:cNvSpPr txBox="1"/>
          <p:nvPr/>
        </p:nvSpPr>
        <p:spPr>
          <a:xfrm>
            <a:off x="4832550" y="4204600"/>
            <a:ext cx="37221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chemeClr val="lt1"/>
                </a:solidFill>
                <a:latin typeface="Lato"/>
                <a:ea typeface="Lato"/>
                <a:cs typeface="Lato"/>
                <a:sym typeface="Lato"/>
              </a:rPr>
              <a:t>TEAM NAME : CJR CODER</a:t>
            </a:r>
            <a:endParaRPr sz="1400" b="0" i="0" u="none" strike="noStrike" cap="none" dirty="0">
              <a:solidFill>
                <a:schemeClr val="lt1"/>
              </a:solidFill>
              <a:latin typeface="Lato"/>
              <a:ea typeface="Lato"/>
              <a:cs typeface="Lato"/>
              <a:sym typeface="Lato"/>
            </a:endParaRPr>
          </a:p>
        </p:txBody>
      </p:sp>
      <p:sp>
        <p:nvSpPr>
          <p:cNvPr id="231" name="Google Shape;231;p17"/>
          <p:cNvSpPr/>
          <p:nvPr/>
        </p:nvSpPr>
        <p:spPr>
          <a:xfrm rot="8099963">
            <a:off x="8189880" y="4543237"/>
            <a:ext cx="1406490" cy="703252"/>
          </a:xfrm>
          <a:prstGeom prst="flowChartExtra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17"/>
          <p:cNvSpPr txBox="1"/>
          <p:nvPr/>
        </p:nvSpPr>
        <p:spPr>
          <a:xfrm>
            <a:off x="8718675" y="4550800"/>
            <a:ext cx="3489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GB" sz="2100" b="1" i="0" u="none" strike="noStrike" cap="none">
                <a:solidFill>
                  <a:srgbClr val="000000"/>
                </a:solidFill>
                <a:latin typeface="Lato"/>
                <a:ea typeface="Lato"/>
                <a:cs typeface="Lato"/>
                <a:sym typeface="Lato"/>
              </a:rPr>
              <a:t>1</a:t>
            </a:r>
            <a:endParaRPr sz="2100" b="1" i="0" u="none" strike="noStrike" cap="none">
              <a:solidFill>
                <a:srgbClr val="000000"/>
              </a:solidFill>
              <a:latin typeface="Lato"/>
              <a:ea typeface="Lato"/>
              <a:cs typeface="Lato"/>
              <a:sym typeface="Lato"/>
            </a:endParaRPr>
          </a:p>
        </p:txBody>
      </p:sp>
      <p:pic>
        <p:nvPicPr>
          <p:cNvPr id="233" name="Google Shape;233;p17"/>
          <p:cNvPicPr preferRelativeResize="0"/>
          <p:nvPr/>
        </p:nvPicPr>
        <p:blipFill rotWithShape="1">
          <a:blip r:embed="rId3">
            <a:alphaModFix/>
          </a:blip>
          <a:srcRect/>
          <a:stretch/>
        </p:blipFill>
        <p:spPr>
          <a:xfrm>
            <a:off x="237800" y="4453998"/>
            <a:ext cx="1627100" cy="560825"/>
          </a:xfrm>
          <a:prstGeom prst="rect">
            <a:avLst/>
          </a:prstGeom>
          <a:noFill/>
          <a:ln>
            <a:noFill/>
          </a:ln>
        </p:spPr>
      </p:pic>
      <p:pic>
        <p:nvPicPr>
          <p:cNvPr id="234" name="Google Shape;234;p17"/>
          <p:cNvPicPr preferRelativeResize="0"/>
          <p:nvPr/>
        </p:nvPicPr>
        <p:blipFill>
          <a:blip r:embed="rId4">
            <a:alphaModFix/>
          </a:blip>
          <a:stretch>
            <a:fillRect/>
          </a:stretch>
        </p:blipFill>
        <p:spPr>
          <a:xfrm>
            <a:off x="3876825" y="630300"/>
            <a:ext cx="3311851" cy="1109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1E676-78DD-F6AE-4DD7-BE5C05D95317}"/>
              </a:ext>
            </a:extLst>
          </p:cNvPr>
          <p:cNvSpPr>
            <a:spLocks noGrp="1"/>
          </p:cNvSpPr>
          <p:nvPr>
            <p:ph type="title"/>
          </p:nvPr>
        </p:nvSpPr>
        <p:spPr/>
        <p:txBody>
          <a:bodyPr/>
          <a:lstStyle/>
          <a:p>
            <a:r>
              <a:rPr lang="en-US" b="1" i="0" dirty="0">
                <a:solidFill>
                  <a:srgbClr val="F8FAFF"/>
                </a:solidFill>
                <a:effectLst/>
                <a:latin typeface="Inter"/>
              </a:rPr>
              <a:t>Why This Idea Stands Out?</a:t>
            </a:r>
            <a:br>
              <a:rPr lang="en-US" b="1" i="0" dirty="0">
                <a:solidFill>
                  <a:srgbClr val="F8FAFF"/>
                </a:solidFill>
                <a:effectLst/>
                <a:latin typeface="Inter"/>
              </a:rPr>
            </a:br>
            <a:endParaRPr lang="en-IN" dirty="0"/>
          </a:p>
        </p:txBody>
      </p:sp>
      <p:sp>
        <p:nvSpPr>
          <p:cNvPr id="3" name="Text Placeholder 2">
            <a:extLst>
              <a:ext uri="{FF2B5EF4-FFF2-40B4-BE49-F238E27FC236}">
                <a16:creationId xmlns:a16="http://schemas.microsoft.com/office/drawing/2014/main" id="{357EFF18-79CF-2B0B-0E59-E6C4639505CC}"/>
              </a:ext>
            </a:extLst>
          </p:cNvPr>
          <p:cNvSpPr>
            <a:spLocks noGrp="1"/>
          </p:cNvSpPr>
          <p:nvPr>
            <p:ph type="body" idx="1"/>
          </p:nvPr>
        </p:nvSpPr>
        <p:spPr/>
        <p:txBody>
          <a:bodyPr/>
          <a:lstStyle/>
          <a:p>
            <a:pPr algn="l">
              <a:buFont typeface="+mj-lt"/>
              <a:buAutoNum type="arabicPeriod"/>
            </a:pPr>
            <a:r>
              <a:rPr lang="en-IN" b="1" i="0" dirty="0">
                <a:solidFill>
                  <a:srgbClr val="F8FAFF"/>
                </a:solidFill>
                <a:effectLst/>
                <a:latin typeface="Inter"/>
              </a:rPr>
              <a:t>Privacy-Centric</a:t>
            </a:r>
            <a:r>
              <a:rPr lang="en-IN" b="0" i="0" dirty="0">
                <a:solidFill>
                  <a:srgbClr val="F8FAFF"/>
                </a:solidFill>
                <a:effectLst/>
                <a:latin typeface="Inter"/>
              </a:rPr>
              <a:t>: Unlike existing apps (e.g., </a:t>
            </a:r>
            <a:r>
              <a:rPr lang="en-IN" b="0" i="0" dirty="0" err="1">
                <a:solidFill>
                  <a:srgbClr val="F8FAFF"/>
                </a:solidFill>
                <a:effectLst/>
                <a:latin typeface="Inter"/>
              </a:rPr>
              <a:t>Woebot</a:t>
            </a:r>
            <a:r>
              <a:rPr lang="en-IN" b="0" i="0" dirty="0">
                <a:solidFill>
                  <a:srgbClr val="F8FAFF"/>
                </a:solidFill>
                <a:effectLst/>
                <a:latin typeface="Inter"/>
              </a:rPr>
              <a:t>), </a:t>
            </a:r>
            <a:r>
              <a:rPr lang="en-IN" b="0" i="0" dirty="0" err="1">
                <a:solidFill>
                  <a:srgbClr val="F8FAFF"/>
                </a:solidFill>
                <a:effectLst/>
                <a:latin typeface="Inter"/>
              </a:rPr>
              <a:t>MindGuardian</a:t>
            </a:r>
            <a:r>
              <a:rPr lang="en-IN" b="0" i="0" dirty="0">
                <a:solidFill>
                  <a:srgbClr val="F8FAFF"/>
                </a:solidFill>
                <a:effectLst/>
                <a:latin typeface="Inter"/>
              </a:rPr>
              <a:t> </a:t>
            </a:r>
            <a:r>
              <a:rPr lang="en-IN" b="1" i="0" dirty="0">
                <a:solidFill>
                  <a:srgbClr val="F8FAFF"/>
                </a:solidFill>
                <a:effectLst/>
                <a:latin typeface="Inter"/>
              </a:rPr>
              <a:t>never stores personal data</a:t>
            </a:r>
            <a:r>
              <a:rPr lang="en-IN" b="0" i="0" dirty="0">
                <a:solidFill>
                  <a:srgbClr val="F8FAFF"/>
                </a:solidFill>
                <a:effectLst/>
                <a:latin typeface="Inter"/>
              </a:rPr>
              <a:t>, addressing stigma-related fears.</a:t>
            </a:r>
          </a:p>
          <a:p>
            <a:pPr algn="l">
              <a:spcBef>
                <a:spcPts val="300"/>
              </a:spcBef>
              <a:buFont typeface="+mj-lt"/>
              <a:buAutoNum type="arabicPeriod"/>
            </a:pPr>
            <a:r>
              <a:rPr lang="en-IN" b="1" i="0" dirty="0">
                <a:solidFill>
                  <a:srgbClr val="F8FAFF"/>
                </a:solidFill>
                <a:effectLst/>
                <a:latin typeface="Inter"/>
              </a:rPr>
              <a:t>Institutional Impact</a:t>
            </a:r>
            <a:r>
              <a:rPr lang="en-IN" b="0" i="0" dirty="0">
                <a:solidFill>
                  <a:srgbClr val="F8FAFF"/>
                </a:solidFill>
                <a:effectLst/>
                <a:latin typeface="Inter"/>
              </a:rPr>
              <a:t>: Empowers colleges to take </a:t>
            </a:r>
            <a:r>
              <a:rPr lang="en-IN" b="1" i="0" dirty="0">
                <a:solidFill>
                  <a:srgbClr val="F8FAFF"/>
                </a:solidFill>
                <a:effectLst/>
                <a:latin typeface="Inter"/>
              </a:rPr>
              <a:t>data-driven mental health initiatives</a:t>
            </a:r>
            <a:r>
              <a:rPr lang="en-IN" b="0" i="0" dirty="0">
                <a:solidFill>
                  <a:srgbClr val="F8FAFF"/>
                </a:solidFill>
                <a:effectLst/>
                <a:latin typeface="Inter"/>
              </a:rPr>
              <a:t> (e.g., allocating resources during exam weeks).</a:t>
            </a:r>
          </a:p>
          <a:p>
            <a:pPr algn="l">
              <a:spcBef>
                <a:spcPts val="300"/>
              </a:spcBef>
              <a:buFont typeface="+mj-lt"/>
              <a:buAutoNum type="arabicPeriod"/>
            </a:pPr>
            <a:r>
              <a:rPr lang="en-IN" b="1" i="0" dirty="0">
                <a:solidFill>
                  <a:srgbClr val="F8FAFF"/>
                </a:solidFill>
                <a:effectLst/>
                <a:latin typeface="Inter"/>
              </a:rPr>
              <a:t>Scalable MVP</a:t>
            </a:r>
            <a:r>
              <a:rPr lang="en-IN" b="0" i="0" dirty="0">
                <a:solidFill>
                  <a:srgbClr val="F8FAFF"/>
                </a:solidFill>
                <a:effectLst/>
                <a:latin typeface="Inter"/>
              </a:rPr>
              <a:t>: A functional prototype can be built in 36 hours using open-source libraries and pre-trained models.</a:t>
            </a:r>
          </a:p>
          <a:p>
            <a:pPr marL="146050" indent="0">
              <a:buNone/>
            </a:pPr>
            <a:endParaRPr lang="en-IN" dirty="0"/>
          </a:p>
        </p:txBody>
      </p:sp>
      <p:sp>
        <p:nvSpPr>
          <p:cNvPr id="4" name="TextBox 3">
            <a:extLst>
              <a:ext uri="{FF2B5EF4-FFF2-40B4-BE49-F238E27FC236}">
                <a16:creationId xmlns:a16="http://schemas.microsoft.com/office/drawing/2014/main" id="{8443892D-0760-F0F4-362F-9464AF544298}"/>
              </a:ext>
            </a:extLst>
          </p:cNvPr>
          <p:cNvSpPr txBox="1"/>
          <p:nvPr/>
        </p:nvSpPr>
        <p:spPr>
          <a:xfrm>
            <a:off x="1405218" y="3328148"/>
            <a:ext cx="6158753" cy="307777"/>
          </a:xfrm>
          <a:prstGeom prst="rect">
            <a:avLst/>
          </a:prstGeom>
          <a:noFill/>
        </p:spPr>
        <p:txBody>
          <a:bodyPr wrap="square" rtlCol="0">
            <a:spAutoFit/>
          </a:bodyPr>
          <a:lstStyle/>
          <a:p>
            <a:r>
              <a:rPr lang="en-IN" dirty="0">
                <a:solidFill>
                  <a:schemeClr val="bg1"/>
                </a:solidFill>
              </a:rPr>
              <a:t>GITHUB REPO;-  https://github.com/adityakrmishra/HackMAIT_6.0</a:t>
            </a:r>
          </a:p>
        </p:txBody>
      </p:sp>
    </p:spTree>
    <p:extLst>
      <p:ext uri="{BB962C8B-B14F-4D97-AF65-F5344CB8AC3E}">
        <p14:creationId xmlns:p14="http://schemas.microsoft.com/office/powerpoint/2010/main" val="3355766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2"/>
          <p:cNvSpPr txBox="1">
            <a:spLocks noGrp="1"/>
          </p:cNvSpPr>
          <p:nvPr>
            <p:ph type="body" idx="4294967295"/>
          </p:nvPr>
        </p:nvSpPr>
        <p:spPr>
          <a:xfrm>
            <a:off x="1325700" y="1186411"/>
            <a:ext cx="3246300" cy="2205900"/>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IN" sz="1100" b="1" i="0" dirty="0">
                <a:solidFill>
                  <a:srgbClr val="F8FAFF"/>
                </a:solidFill>
                <a:effectLst/>
                <a:latin typeface="Inter"/>
              </a:rPr>
              <a:t>Multilingual Support</a:t>
            </a:r>
            <a:r>
              <a:rPr lang="en-IN" sz="1100" b="0" i="0" dirty="0">
                <a:solidFill>
                  <a:srgbClr val="F8FAFF"/>
                </a:solidFill>
                <a:effectLst/>
                <a:latin typeface="Inter"/>
              </a:rPr>
              <a:t>: Expand beyond English to Hindi and regional languages.</a:t>
            </a:r>
          </a:p>
          <a:p>
            <a:pPr algn="l">
              <a:spcBef>
                <a:spcPts val="300"/>
              </a:spcBef>
              <a:buFont typeface="+mj-lt"/>
              <a:buAutoNum type="arabicPeriod"/>
            </a:pPr>
            <a:r>
              <a:rPr lang="en-IN" sz="1100" b="1" i="0" dirty="0">
                <a:solidFill>
                  <a:srgbClr val="F8FAFF"/>
                </a:solidFill>
                <a:effectLst/>
                <a:latin typeface="Inter"/>
              </a:rPr>
              <a:t>Wearable Integration</a:t>
            </a:r>
            <a:r>
              <a:rPr lang="en-IN" sz="1100" b="0" i="0" dirty="0">
                <a:solidFill>
                  <a:srgbClr val="F8FAFF"/>
                </a:solidFill>
                <a:effectLst/>
                <a:latin typeface="Inter"/>
              </a:rPr>
              <a:t>: Sync with smartwatches to detect physiological stress signals (e.g., elevated heart rate).</a:t>
            </a:r>
          </a:p>
          <a:p>
            <a:pPr algn="l">
              <a:spcBef>
                <a:spcPts val="300"/>
              </a:spcBef>
              <a:buFont typeface="+mj-lt"/>
              <a:buAutoNum type="arabicPeriod"/>
            </a:pPr>
            <a:r>
              <a:rPr lang="en-IN" sz="1100" b="1" i="0" dirty="0">
                <a:solidFill>
                  <a:srgbClr val="F8FAFF"/>
                </a:solidFill>
                <a:effectLst/>
                <a:latin typeface="Inter"/>
              </a:rPr>
              <a:t>Predictive Analytics</a:t>
            </a:r>
            <a:r>
              <a:rPr lang="en-IN" sz="1100" b="0" i="0" dirty="0">
                <a:solidFill>
                  <a:srgbClr val="F8FAFF"/>
                </a:solidFill>
                <a:effectLst/>
                <a:latin typeface="Inter"/>
              </a:rPr>
              <a:t>: Use historical data to identify at-risk students </a:t>
            </a:r>
            <a:r>
              <a:rPr lang="en-IN" sz="1100" b="0" i="1" dirty="0">
                <a:solidFill>
                  <a:srgbClr val="F8FAFF"/>
                </a:solidFill>
                <a:effectLst/>
                <a:latin typeface="Inter"/>
              </a:rPr>
              <a:t>before</a:t>
            </a:r>
            <a:r>
              <a:rPr lang="en-IN" sz="1100" b="0" i="0" dirty="0">
                <a:solidFill>
                  <a:srgbClr val="F8FAFF"/>
                </a:solidFill>
                <a:effectLst/>
                <a:latin typeface="Inter"/>
              </a:rPr>
              <a:t> crises (e.g., declining academic performance + late-night chat patterns).</a:t>
            </a:r>
          </a:p>
          <a:p>
            <a:pPr algn="l">
              <a:spcBef>
                <a:spcPts val="300"/>
              </a:spcBef>
              <a:buFont typeface="+mj-lt"/>
              <a:buAutoNum type="arabicPeriod"/>
            </a:pPr>
            <a:r>
              <a:rPr lang="en-IN" sz="1100" b="1" i="0" dirty="0">
                <a:solidFill>
                  <a:srgbClr val="F8FAFF"/>
                </a:solidFill>
                <a:effectLst/>
                <a:latin typeface="Inter"/>
              </a:rPr>
              <a:t>Global Adaptation</a:t>
            </a:r>
            <a:r>
              <a:rPr lang="en-IN" sz="1100" b="0" i="0" dirty="0">
                <a:solidFill>
                  <a:srgbClr val="F8FAFF"/>
                </a:solidFill>
                <a:effectLst/>
                <a:latin typeface="Inter"/>
              </a:rPr>
              <a:t>: Partner with universities worldwide by customizing datasets (e.g., cultural nuances in expressing distress).</a:t>
            </a:r>
          </a:p>
          <a:p>
            <a:pPr algn="l">
              <a:spcBef>
                <a:spcPts val="300"/>
              </a:spcBef>
              <a:buFont typeface="+mj-lt"/>
              <a:buAutoNum type="arabicPeriod"/>
            </a:pPr>
            <a:r>
              <a:rPr lang="en-IN" sz="1100" b="1" i="0" dirty="0">
                <a:solidFill>
                  <a:srgbClr val="F8FAFF"/>
                </a:solidFill>
                <a:effectLst/>
                <a:latin typeface="Inter"/>
              </a:rPr>
              <a:t>Gamification</a:t>
            </a:r>
            <a:r>
              <a:rPr lang="en-IN" sz="1100" b="0" i="0" dirty="0">
                <a:solidFill>
                  <a:srgbClr val="F8FAFF"/>
                </a:solidFill>
                <a:effectLst/>
                <a:latin typeface="Inter"/>
              </a:rPr>
              <a:t>: Reward students for practicing self-care (e.g., "Mindfulness Badges").</a:t>
            </a:r>
          </a:p>
        </p:txBody>
      </p:sp>
      <p:sp>
        <p:nvSpPr>
          <p:cNvPr id="287" name="Google Shape;287;p22"/>
          <p:cNvSpPr txBox="1">
            <a:spLocks noGrp="1"/>
          </p:cNvSpPr>
          <p:nvPr>
            <p:ph type="title"/>
          </p:nvPr>
        </p:nvSpPr>
        <p:spPr>
          <a:xfrm>
            <a:off x="1325700" y="522921"/>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b="1" dirty="0"/>
              <a:t>TECHNOLOGIES TO BE USED</a:t>
            </a:r>
            <a:endParaRPr b="1" dirty="0"/>
          </a:p>
        </p:txBody>
      </p:sp>
      <p:sp>
        <p:nvSpPr>
          <p:cNvPr id="288" name="Google Shape;288;p22"/>
          <p:cNvSpPr/>
          <p:nvPr/>
        </p:nvSpPr>
        <p:spPr>
          <a:xfrm rot="8099963">
            <a:off x="8189880" y="4543237"/>
            <a:ext cx="1406490" cy="703252"/>
          </a:xfrm>
          <a:prstGeom prst="flowChartExtra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22"/>
          <p:cNvSpPr txBox="1"/>
          <p:nvPr/>
        </p:nvSpPr>
        <p:spPr>
          <a:xfrm>
            <a:off x="8718675" y="4550800"/>
            <a:ext cx="3489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GB" sz="2100" b="1" i="0" u="none" strike="noStrike" cap="none">
                <a:solidFill>
                  <a:srgbClr val="000000"/>
                </a:solidFill>
                <a:latin typeface="Lato"/>
                <a:ea typeface="Lato"/>
                <a:cs typeface="Lato"/>
                <a:sym typeface="Lato"/>
              </a:rPr>
              <a:t>6</a:t>
            </a:r>
            <a:endParaRPr sz="2100" b="1" i="0" u="none" strike="noStrike" cap="none">
              <a:solidFill>
                <a:srgbClr val="000000"/>
              </a:solidFill>
              <a:latin typeface="Lato"/>
              <a:ea typeface="Lato"/>
              <a:cs typeface="Lato"/>
              <a:sym typeface="Lato"/>
            </a:endParaRPr>
          </a:p>
        </p:txBody>
      </p:sp>
      <p:pic>
        <p:nvPicPr>
          <p:cNvPr id="290" name="Google Shape;290;p22"/>
          <p:cNvPicPr preferRelativeResize="0"/>
          <p:nvPr/>
        </p:nvPicPr>
        <p:blipFill rotWithShape="1">
          <a:blip r:embed="rId3">
            <a:alphaModFix/>
          </a:blip>
          <a:srcRect/>
          <a:stretch/>
        </p:blipFill>
        <p:spPr>
          <a:xfrm>
            <a:off x="117075" y="4494746"/>
            <a:ext cx="1473589" cy="507900"/>
          </a:xfrm>
          <a:prstGeom prst="rect">
            <a:avLst/>
          </a:prstGeom>
          <a:noFill/>
          <a:ln>
            <a:noFill/>
          </a:ln>
        </p:spPr>
      </p:pic>
      <p:pic>
        <p:nvPicPr>
          <p:cNvPr id="291" name="Google Shape;291;p22"/>
          <p:cNvPicPr preferRelativeResize="0"/>
          <p:nvPr/>
        </p:nvPicPr>
        <p:blipFill>
          <a:blip r:embed="rId4">
            <a:alphaModFix/>
          </a:blip>
          <a:stretch>
            <a:fillRect/>
          </a:stretch>
        </p:blipFill>
        <p:spPr>
          <a:xfrm>
            <a:off x="7443397" y="73075"/>
            <a:ext cx="1624177" cy="543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8"/>
          <p:cNvSpPr txBox="1">
            <a:spLocks noGrp="1"/>
          </p:cNvSpPr>
          <p:nvPr>
            <p:ph type="title"/>
          </p:nvPr>
        </p:nvSpPr>
        <p:spPr>
          <a:xfrm>
            <a:off x="823850" y="1410663"/>
            <a:ext cx="6559800" cy="543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8000"/>
              <a:buNone/>
            </a:pPr>
            <a:r>
              <a:rPr lang="en-GB" sz="2400"/>
              <a:t>TEAM NAME:</a:t>
            </a:r>
            <a:endParaRPr sz="2400"/>
          </a:p>
        </p:txBody>
      </p:sp>
      <p:sp>
        <p:nvSpPr>
          <p:cNvPr id="240" name="Google Shape;240;p18"/>
          <p:cNvSpPr txBox="1">
            <a:spLocks noGrp="1"/>
          </p:cNvSpPr>
          <p:nvPr>
            <p:ph type="body" idx="1"/>
          </p:nvPr>
        </p:nvSpPr>
        <p:spPr>
          <a:xfrm>
            <a:off x="823850" y="1962312"/>
            <a:ext cx="4776000" cy="12189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GB" dirty="0"/>
              <a:t>ADITYA KUMAR MISHRA</a:t>
            </a:r>
            <a:endParaRPr dirty="0"/>
          </a:p>
        </p:txBody>
      </p:sp>
      <p:sp>
        <p:nvSpPr>
          <p:cNvPr id="241" name="Google Shape;241;p18"/>
          <p:cNvSpPr txBox="1">
            <a:spLocks noGrp="1"/>
          </p:cNvSpPr>
          <p:nvPr>
            <p:ph type="title"/>
          </p:nvPr>
        </p:nvSpPr>
        <p:spPr>
          <a:xfrm>
            <a:off x="976275" y="705313"/>
            <a:ext cx="6559800" cy="543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8000"/>
              <a:buNone/>
            </a:pPr>
            <a:r>
              <a:rPr lang="en-GB" sz="3000" b="1"/>
              <a:t>HACKER LOG</a:t>
            </a:r>
            <a:endParaRPr sz="3000" b="1"/>
          </a:p>
        </p:txBody>
      </p:sp>
      <p:sp>
        <p:nvSpPr>
          <p:cNvPr id="242" name="Google Shape;242;p18"/>
          <p:cNvSpPr txBox="1">
            <a:spLocks noGrp="1"/>
          </p:cNvSpPr>
          <p:nvPr>
            <p:ph type="title"/>
          </p:nvPr>
        </p:nvSpPr>
        <p:spPr>
          <a:xfrm>
            <a:off x="554908" y="2496389"/>
            <a:ext cx="6559800" cy="543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8000"/>
              <a:buNone/>
            </a:pPr>
            <a:r>
              <a:rPr lang="en-GB" sz="2400" dirty="0"/>
              <a:t>PROJECT TITLE: </a:t>
            </a:r>
            <a:r>
              <a:rPr lang="en-US" sz="2400" dirty="0" err="1"/>
              <a:t>MindGuardian</a:t>
            </a:r>
            <a:r>
              <a:rPr lang="en-US" sz="2400" dirty="0"/>
              <a:t> - AI-Powered Mental Health Assistant for Students</a:t>
            </a:r>
            <a:endParaRPr sz="2400" dirty="0"/>
          </a:p>
        </p:txBody>
      </p:sp>
      <p:sp>
        <p:nvSpPr>
          <p:cNvPr id="243" name="Google Shape;243;p18"/>
          <p:cNvSpPr/>
          <p:nvPr/>
        </p:nvSpPr>
        <p:spPr>
          <a:xfrm rot="8099963">
            <a:off x="8189880" y="4543237"/>
            <a:ext cx="1406490" cy="703252"/>
          </a:xfrm>
          <a:prstGeom prst="flowChartExtra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18"/>
          <p:cNvSpPr txBox="1"/>
          <p:nvPr/>
        </p:nvSpPr>
        <p:spPr>
          <a:xfrm>
            <a:off x="8718675" y="4550800"/>
            <a:ext cx="3489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GB" sz="2100" b="1" i="0" u="none" strike="noStrike" cap="none">
                <a:solidFill>
                  <a:srgbClr val="000000"/>
                </a:solidFill>
                <a:latin typeface="Lato"/>
                <a:ea typeface="Lato"/>
                <a:cs typeface="Lato"/>
                <a:sym typeface="Lato"/>
              </a:rPr>
              <a:t>2</a:t>
            </a:r>
            <a:endParaRPr sz="2100" b="1" i="0" u="none" strike="noStrike" cap="none">
              <a:solidFill>
                <a:srgbClr val="000000"/>
              </a:solidFill>
              <a:latin typeface="Lato"/>
              <a:ea typeface="Lato"/>
              <a:cs typeface="Lato"/>
              <a:sym typeface="Lato"/>
            </a:endParaRPr>
          </a:p>
        </p:txBody>
      </p:sp>
      <p:pic>
        <p:nvPicPr>
          <p:cNvPr id="245" name="Google Shape;245;p18"/>
          <p:cNvPicPr preferRelativeResize="0"/>
          <p:nvPr/>
        </p:nvPicPr>
        <p:blipFill rotWithShape="1">
          <a:blip r:embed="rId3">
            <a:alphaModFix/>
          </a:blip>
          <a:srcRect/>
          <a:stretch/>
        </p:blipFill>
        <p:spPr>
          <a:xfrm>
            <a:off x="117075" y="4494746"/>
            <a:ext cx="1473589" cy="507900"/>
          </a:xfrm>
          <a:prstGeom prst="rect">
            <a:avLst/>
          </a:prstGeom>
          <a:noFill/>
          <a:ln>
            <a:noFill/>
          </a:ln>
        </p:spPr>
      </p:pic>
      <p:pic>
        <p:nvPicPr>
          <p:cNvPr id="246" name="Google Shape;246;p18"/>
          <p:cNvPicPr preferRelativeResize="0"/>
          <p:nvPr/>
        </p:nvPicPr>
        <p:blipFill>
          <a:blip r:embed="rId4">
            <a:alphaModFix/>
          </a:blip>
          <a:stretch>
            <a:fillRect/>
          </a:stretch>
        </p:blipFill>
        <p:spPr>
          <a:xfrm>
            <a:off x="7443397" y="73075"/>
            <a:ext cx="1624177" cy="543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19"/>
          <p:cNvSpPr txBox="1">
            <a:spLocks noGrp="1"/>
          </p:cNvSpPr>
          <p:nvPr>
            <p:ph type="title"/>
          </p:nvPr>
        </p:nvSpPr>
        <p:spPr>
          <a:xfrm>
            <a:off x="1297500" y="653450"/>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b="1" dirty="0"/>
              <a:t>PROBLEM STATEMENT </a:t>
            </a:r>
            <a:endParaRPr b="1" dirty="0"/>
          </a:p>
        </p:txBody>
      </p:sp>
      <p:sp>
        <p:nvSpPr>
          <p:cNvPr id="252" name="Google Shape;252;p19"/>
          <p:cNvSpPr txBox="1">
            <a:spLocks noGrp="1"/>
          </p:cNvSpPr>
          <p:nvPr>
            <p:ph type="body" idx="1"/>
          </p:nvPr>
        </p:nvSpPr>
        <p:spPr>
          <a:xfrm>
            <a:off x="1297500" y="1237753"/>
            <a:ext cx="7038900" cy="2911200"/>
          </a:xfrm>
          <a:prstGeom prst="rect">
            <a:avLst/>
          </a:prstGeom>
          <a:noFill/>
          <a:ln>
            <a:noFill/>
          </a:ln>
        </p:spPr>
        <p:txBody>
          <a:bodyPr spcFirstLastPara="1" wrap="square" lIns="91425" tIns="91425" rIns="91425" bIns="91425" anchor="t" anchorCtr="0">
            <a:noAutofit/>
          </a:bodyPr>
          <a:lstStyle/>
          <a:p>
            <a:pPr marL="457200" lvl="0" indent="-336550" algn="l" rtl="0">
              <a:lnSpc>
                <a:spcPct val="115000"/>
              </a:lnSpc>
              <a:spcBef>
                <a:spcPts val="0"/>
              </a:spcBef>
              <a:spcAft>
                <a:spcPts val="0"/>
              </a:spcAft>
              <a:buSzPts val="1700"/>
              <a:buChar char="●"/>
            </a:pPr>
            <a:r>
              <a:rPr lang="en-US" sz="1700" dirty="0"/>
              <a:t>Mental health issues among college students have surged globally, with studies indicating that 1 in 3 students experience anxiety, depression, or burnout. Stigma, lack of awareness, and limited access to counselors prevent students from seeking help, leading to academic decline, dropouts, and even tragic incidents of self-harm.</a:t>
            </a:r>
            <a:endParaRPr sz="1700" dirty="0"/>
          </a:p>
        </p:txBody>
      </p:sp>
      <p:sp>
        <p:nvSpPr>
          <p:cNvPr id="253" name="Google Shape;253;p19"/>
          <p:cNvSpPr/>
          <p:nvPr/>
        </p:nvSpPr>
        <p:spPr>
          <a:xfrm rot="8099963">
            <a:off x="8189880" y="4543237"/>
            <a:ext cx="1406490" cy="703252"/>
          </a:xfrm>
          <a:prstGeom prst="flowChartExtra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19"/>
          <p:cNvSpPr txBox="1"/>
          <p:nvPr/>
        </p:nvSpPr>
        <p:spPr>
          <a:xfrm>
            <a:off x="8718675" y="4550800"/>
            <a:ext cx="3489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GB" sz="2100" b="1" i="0" u="none" strike="noStrike" cap="none">
                <a:solidFill>
                  <a:srgbClr val="000000"/>
                </a:solidFill>
                <a:latin typeface="Lato"/>
                <a:ea typeface="Lato"/>
                <a:cs typeface="Lato"/>
                <a:sym typeface="Lato"/>
              </a:rPr>
              <a:t>3</a:t>
            </a:r>
            <a:endParaRPr sz="2100" b="1" i="0" u="none" strike="noStrike" cap="none">
              <a:solidFill>
                <a:srgbClr val="000000"/>
              </a:solidFill>
              <a:latin typeface="Lato"/>
              <a:ea typeface="Lato"/>
              <a:cs typeface="Lato"/>
              <a:sym typeface="Lato"/>
            </a:endParaRPr>
          </a:p>
        </p:txBody>
      </p:sp>
      <p:pic>
        <p:nvPicPr>
          <p:cNvPr id="255" name="Google Shape;255;p19"/>
          <p:cNvPicPr preferRelativeResize="0"/>
          <p:nvPr/>
        </p:nvPicPr>
        <p:blipFill rotWithShape="1">
          <a:blip r:embed="rId3">
            <a:alphaModFix/>
          </a:blip>
          <a:srcRect/>
          <a:stretch/>
        </p:blipFill>
        <p:spPr>
          <a:xfrm>
            <a:off x="117075" y="4494746"/>
            <a:ext cx="1473589" cy="507900"/>
          </a:xfrm>
          <a:prstGeom prst="rect">
            <a:avLst/>
          </a:prstGeom>
          <a:noFill/>
          <a:ln>
            <a:noFill/>
          </a:ln>
        </p:spPr>
      </p:pic>
      <p:pic>
        <p:nvPicPr>
          <p:cNvPr id="256" name="Google Shape;256;p19"/>
          <p:cNvPicPr preferRelativeResize="0"/>
          <p:nvPr/>
        </p:nvPicPr>
        <p:blipFill>
          <a:blip r:embed="rId4">
            <a:alphaModFix/>
          </a:blip>
          <a:stretch>
            <a:fillRect/>
          </a:stretch>
        </p:blipFill>
        <p:spPr>
          <a:xfrm>
            <a:off x="7443397" y="73075"/>
            <a:ext cx="1624177" cy="543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F1EC2-AA8D-B6F8-5AC0-0AFD07AC905E}"/>
              </a:ext>
            </a:extLst>
          </p:cNvPr>
          <p:cNvSpPr>
            <a:spLocks noGrp="1"/>
          </p:cNvSpPr>
          <p:nvPr>
            <p:ph type="title"/>
          </p:nvPr>
        </p:nvSpPr>
        <p:spPr/>
        <p:txBody>
          <a:bodyPr/>
          <a:lstStyle/>
          <a:p>
            <a:r>
              <a:rPr lang="en-IN" b="1" i="0" dirty="0">
                <a:solidFill>
                  <a:srgbClr val="F8FAFF"/>
                </a:solidFill>
                <a:effectLst/>
                <a:latin typeface="Inter"/>
              </a:rPr>
              <a:t>Real-Life Validation</a:t>
            </a:r>
            <a:r>
              <a:rPr lang="en-IN" b="0" i="0" dirty="0">
                <a:solidFill>
                  <a:srgbClr val="F8FAFF"/>
                </a:solidFill>
                <a:effectLst/>
                <a:latin typeface="Inter"/>
              </a:rPr>
              <a:t>:</a:t>
            </a:r>
            <a:br>
              <a:rPr lang="en-IN" b="0" i="0" dirty="0">
                <a:solidFill>
                  <a:srgbClr val="F8FAFF"/>
                </a:solidFill>
                <a:effectLst/>
                <a:latin typeface="Inter"/>
              </a:rPr>
            </a:br>
            <a:br>
              <a:rPr lang="en-IN" b="0" i="0" dirty="0">
                <a:solidFill>
                  <a:srgbClr val="F8FAFF"/>
                </a:solidFill>
                <a:effectLst/>
                <a:latin typeface="Inter"/>
              </a:rPr>
            </a:br>
            <a:endParaRPr lang="en-IN" dirty="0"/>
          </a:p>
        </p:txBody>
      </p:sp>
      <p:sp>
        <p:nvSpPr>
          <p:cNvPr id="3" name="Text Placeholder 2">
            <a:extLst>
              <a:ext uri="{FF2B5EF4-FFF2-40B4-BE49-F238E27FC236}">
                <a16:creationId xmlns:a16="http://schemas.microsoft.com/office/drawing/2014/main" id="{09C5409A-48EC-D07B-F480-0848F5B67CE4}"/>
              </a:ext>
            </a:extLst>
          </p:cNvPr>
          <p:cNvSpPr>
            <a:spLocks noGrp="1"/>
          </p:cNvSpPr>
          <p:nvPr>
            <p:ph type="body" idx="1"/>
          </p:nvPr>
        </p:nvSpPr>
        <p:spPr/>
        <p:txBody>
          <a:bodyPr/>
          <a:lstStyle/>
          <a:p>
            <a:r>
              <a:rPr lang="en-US" b="1" i="0" dirty="0">
                <a:solidFill>
                  <a:srgbClr val="F8FAFF"/>
                </a:solidFill>
                <a:effectLst/>
                <a:latin typeface="Inter"/>
              </a:rPr>
              <a:t>Example 1</a:t>
            </a:r>
            <a:r>
              <a:rPr lang="en-US" b="0" i="0" dirty="0">
                <a:solidFill>
                  <a:srgbClr val="F8FAFF"/>
                </a:solidFill>
                <a:effectLst/>
                <a:latin typeface="Inter"/>
              </a:rPr>
              <a:t>: A 2022 survey by the WHO reported that </a:t>
            </a:r>
            <a:r>
              <a:rPr lang="en-US" b="1" i="0" dirty="0">
                <a:solidFill>
                  <a:srgbClr val="F8FAFF"/>
                </a:solidFill>
                <a:effectLst/>
                <a:latin typeface="Inter"/>
              </a:rPr>
              <a:t>45% of Indian students</a:t>
            </a:r>
            <a:r>
              <a:rPr lang="en-US" b="0" i="0" dirty="0">
                <a:solidFill>
                  <a:srgbClr val="F8FAFF"/>
                </a:solidFill>
                <a:effectLst/>
                <a:latin typeface="Inter"/>
              </a:rPr>
              <a:t> aged 18–25 experienced moderate to severe stress during exams.</a:t>
            </a:r>
          </a:p>
          <a:p>
            <a:r>
              <a:rPr lang="en-US" b="1" i="0" dirty="0">
                <a:solidFill>
                  <a:srgbClr val="F8FAFF"/>
                </a:solidFill>
                <a:effectLst/>
                <a:latin typeface="Inter"/>
              </a:rPr>
              <a:t>Example 2</a:t>
            </a:r>
            <a:r>
              <a:rPr lang="en-US" b="0" i="0" dirty="0">
                <a:solidFill>
                  <a:srgbClr val="F8FAFF"/>
                </a:solidFill>
                <a:effectLst/>
                <a:latin typeface="Inter"/>
              </a:rPr>
              <a:t>: Delhi University recorded </a:t>
            </a:r>
            <a:r>
              <a:rPr lang="en-US" b="1" i="0" dirty="0">
                <a:solidFill>
                  <a:srgbClr val="F8FAFF"/>
                </a:solidFill>
                <a:effectLst/>
                <a:latin typeface="Inter"/>
              </a:rPr>
              <a:t>12 student suicides</a:t>
            </a:r>
            <a:r>
              <a:rPr lang="en-US" b="0" i="0" dirty="0">
                <a:solidFill>
                  <a:srgbClr val="F8FAFF"/>
                </a:solidFill>
                <a:effectLst/>
                <a:latin typeface="Inter"/>
              </a:rPr>
              <a:t> in 2023 due to academic pressure and isolation.</a:t>
            </a:r>
          </a:p>
          <a:p>
            <a:r>
              <a:rPr lang="en-US" b="1" i="0" dirty="0">
                <a:solidFill>
                  <a:srgbClr val="F8FAFF"/>
                </a:solidFill>
                <a:effectLst/>
                <a:latin typeface="Inter"/>
              </a:rPr>
              <a:t>Example 3</a:t>
            </a:r>
            <a:r>
              <a:rPr lang="en-US" b="0" i="0" dirty="0">
                <a:solidFill>
                  <a:srgbClr val="F8FAFF"/>
                </a:solidFill>
                <a:effectLst/>
                <a:latin typeface="Inter"/>
              </a:rPr>
              <a:t>: Campus counseling centers are often understaffed, with a </a:t>
            </a:r>
            <a:r>
              <a:rPr lang="en-US" b="1" i="0" dirty="0">
                <a:solidFill>
                  <a:srgbClr val="F8FAFF"/>
                </a:solidFill>
                <a:effectLst/>
                <a:latin typeface="Inter"/>
              </a:rPr>
              <a:t>1:1500 counselor-to-student ratio</a:t>
            </a:r>
            <a:r>
              <a:rPr lang="en-US" b="0" i="0" dirty="0">
                <a:solidFill>
                  <a:srgbClr val="F8FAFF"/>
                </a:solidFill>
                <a:effectLst/>
                <a:latin typeface="Inter"/>
              </a:rPr>
              <a:t>, making timely intervention nearly impossible.</a:t>
            </a:r>
            <a:br>
              <a:rPr lang="en-US" dirty="0"/>
            </a:br>
            <a:r>
              <a:rPr lang="en-US" b="1" i="0" dirty="0">
                <a:solidFill>
                  <a:srgbClr val="F8FAFF"/>
                </a:solidFill>
                <a:effectLst/>
                <a:latin typeface="Inter"/>
              </a:rPr>
              <a:t>Example 3</a:t>
            </a:r>
            <a:r>
              <a:rPr lang="en-US" b="0" i="0" dirty="0">
                <a:solidFill>
                  <a:srgbClr val="F8FAFF"/>
                </a:solidFill>
                <a:effectLst/>
                <a:latin typeface="Inter"/>
              </a:rPr>
              <a:t>: Campus counseling centers are often understaffed, with a </a:t>
            </a:r>
            <a:r>
              <a:rPr lang="en-US" b="1" i="0" dirty="0">
                <a:solidFill>
                  <a:srgbClr val="F8FAFF"/>
                </a:solidFill>
                <a:effectLst/>
                <a:latin typeface="Inter"/>
              </a:rPr>
              <a:t>1:1500 counselor-to-student ratio</a:t>
            </a:r>
            <a:r>
              <a:rPr lang="en-US" b="0" i="0" dirty="0">
                <a:solidFill>
                  <a:srgbClr val="F8FAFF"/>
                </a:solidFill>
                <a:effectLst/>
                <a:latin typeface="Inter"/>
              </a:rPr>
              <a:t>, making timely intervention nearly impossible.</a:t>
            </a:r>
            <a:br>
              <a:rPr lang="en-US" dirty="0"/>
            </a:br>
            <a:endParaRPr lang="en-IN" dirty="0"/>
          </a:p>
        </p:txBody>
      </p:sp>
    </p:spTree>
    <p:extLst>
      <p:ext uri="{BB962C8B-B14F-4D97-AF65-F5344CB8AC3E}">
        <p14:creationId xmlns:p14="http://schemas.microsoft.com/office/powerpoint/2010/main" val="1330553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0"/>
          <p:cNvSpPr txBox="1">
            <a:spLocks noGrp="1"/>
          </p:cNvSpPr>
          <p:nvPr>
            <p:ph type="title"/>
          </p:nvPr>
        </p:nvSpPr>
        <p:spPr>
          <a:xfrm>
            <a:off x="1297500" y="829575"/>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b="1" dirty="0"/>
              <a:t> Product / Services </a:t>
            </a:r>
            <a:endParaRPr b="1" dirty="0"/>
          </a:p>
        </p:txBody>
      </p:sp>
      <p:sp>
        <p:nvSpPr>
          <p:cNvPr id="262" name="Google Shape;262;p20"/>
          <p:cNvSpPr txBox="1"/>
          <p:nvPr/>
        </p:nvSpPr>
        <p:spPr>
          <a:xfrm>
            <a:off x="1371459" y="2186626"/>
            <a:ext cx="732900" cy="808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b="0" i="0" u="none" strike="noStrike" cap="none" dirty="0">
                <a:solidFill>
                  <a:srgbClr val="FFFFFF"/>
                </a:solidFill>
                <a:latin typeface="Montserrat"/>
                <a:ea typeface="Montserrat"/>
                <a:cs typeface="Montserrat"/>
                <a:sym typeface="Montserrat"/>
              </a:rPr>
              <a:t>01</a:t>
            </a:r>
            <a:endParaRPr b="0" i="0" u="none" strike="noStrike" cap="none" dirty="0">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b="0" i="0" u="none" strike="noStrike" cap="none" dirty="0">
              <a:solidFill>
                <a:srgbClr val="FFFFFF"/>
              </a:solidFill>
              <a:latin typeface="Arial"/>
              <a:ea typeface="Arial"/>
              <a:cs typeface="Arial"/>
              <a:sym typeface="Arial"/>
            </a:endParaRPr>
          </a:p>
        </p:txBody>
      </p:sp>
      <p:sp>
        <p:nvSpPr>
          <p:cNvPr id="263" name="Google Shape;263;p20"/>
          <p:cNvSpPr txBox="1">
            <a:spLocks noGrp="1"/>
          </p:cNvSpPr>
          <p:nvPr>
            <p:ph type="body" idx="1"/>
          </p:nvPr>
        </p:nvSpPr>
        <p:spPr>
          <a:xfrm>
            <a:off x="2030400" y="1743675"/>
            <a:ext cx="5877300" cy="808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GB" sz="1800" dirty="0">
                <a:solidFill>
                  <a:srgbClr val="FFFFFF"/>
                </a:solidFill>
              </a:rPr>
              <a:t>Explain your ide</a:t>
            </a:r>
            <a:r>
              <a:rPr lang="en-US" sz="1800" b="1" i="0" dirty="0" err="1">
                <a:solidFill>
                  <a:srgbClr val="F8FAFF"/>
                </a:solidFill>
                <a:effectLst/>
                <a:latin typeface="Inter"/>
              </a:rPr>
              <a:t>MindGuardian</a:t>
            </a:r>
            <a:r>
              <a:rPr lang="en-US" sz="1800" b="0" i="0" dirty="0">
                <a:solidFill>
                  <a:srgbClr val="F8FAFF"/>
                </a:solidFill>
                <a:effectLst/>
                <a:latin typeface="Inter"/>
              </a:rPr>
              <a:t> is an </a:t>
            </a:r>
            <a:r>
              <a:rPr lang="en-US" sz="1800" b="1" i="0" dirty="0">
                <a:solidFill>
                  <a:srgbClr val="F8FAFF"/>
                </a:solidFill>
                <a:effectLst/>
                <a:latin typeface="Inter"/>
              </a:rPr>
              <a:t>AI-driven mental health assistant</a:t>
            </a:r>
            <a:r>
              <a:rPr lang="en-US" sz="1800" b="0" i="0" dirty="0">
                <a:solidFill>
                  <a:srgbClr val="F8FAFF"/>
                </a:solidFill>
                <a:effectLst/>
                <a:latin typeface="Inter"/>
              </a:rPr>
              <a:t> that provides </a:t>
            </a:r>
            <a:r>
              <a:rPr lang="en-US" sz="1800" b="1" i="0" dirty="0">
                <a:solidFill>
                  <a:srgbClr val="F8FAFF"/>
                </a:solidFill>
                <a:effectLst/>
                <a:latin typeface="Inter"/>
              </a:rPr>
              <a:t>anonymous, 24/7 emotional support</a:t>
            </a:r>
            <a:r>
              <a:rPr lang="en-US" sz="1800" b="0" i="0" dirty="0">
                <a:solidFill>
                  <a:srgbClr val="F8FAFF"/>
                </a:solidFill>
                <a:effectLst/>
                <a:latin typeface="Inter"/>
              </a:rPr>
              <a:t> to students via a chatbot. It uses </a:t>
            </a:r>
            <a:r>
              <a:rPr lang="en-US" sz="1800" b="1" i="0" dirty="0">
                <a:solidFill>
                  <a:srgbClr val="F8FAFF"/>
                </a:solidFill>
                <a:effectLst/>
                <a:latin typeface="Inter"/>
              </a:rPr>
              <a:t>NLP-based sentiment analysis</a:t>
            </a:r>
            <a:r>
              <a:rPr lang="en-US" sz="1800" b="0" i="0" dirty="0">
                <a:solidFill>
                  <a:srgbClr val="F8FAFF"/>
                </a:solidFill>
                <a:effectLst/>
                <a:latin typeface="Inter"/>
              </a:rPr>
              <a:t> to detect distress, offers coping strategies, and alerts campus counselors in high-risk cases while preserving user anonymity.</a:t>
            </a:r>
            <a:r>
              <a:rPr lang="en-GB" sz="1800" dirty="0">
                <a:solidFill>
                  <a:srgbClr val="FFFFFF"/>
                </a:solidFill>
              </a:rPr>
              <a:t>a here.</a:t>
            </a:r>
            <a:endParaRPr sz="1800" dirty="0">
              <a:solidFill>
                <a:srgbClr val="FFFFFF"/>
              </a:solidFill>
            </a:endParaRPr>
          </a:p>
        </p:txBody>
      </p:sp>
      <p:sp>
        <p:nvSpPr>
          <p:cNvPr id="268" name="Google Shape;268;p20"/>
          <p:cNvSpPr/>
          <p:nvPr/>
        </p:nvSpPr>
        <p:spPr>
          <a:xfrm rot="8099963">
            <a:off x="8189880" y="4543237"/>
            <a:ext cx="1406490" cy="703252"/>
          </a:xfrm>
          <a:prstGeom prst="flowChartExtra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20"/>
          <p:cNvSpPr txBox="1"/>
          <p:nvPr/>
        </p:nvSpPr>
        <p:spPr>
          <a:xfrm>
            <a:off x="8718675" y="4550800"/>
            <a:ext cx="3489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GB" sz="2100" b="1" i="0" u="none" strike="noStrike" cap="none">
                <a:solidFill>
                  <a:srgbClr val="000000"/>
                </a:solidFill>
                <a:latin typeface="Lato"/>
                <a:ea typeface="Lato"/>
                <a:cs typeface="Lato"/>
                <a:sym typeface="Lato"/>
              </a:rPr>
              <a:t>4</a:t>
            </a:r>
            <a:endParaRPr sz="2100" b="1" i="0" u="none" strike="noStrike" cap="none">
              <a:solidFill>
                <a:srgbClr val="000000"/>
              </a:solidFill>
              <a:latin typeface="Lato"/>
              <a:ea typeface="Lato"/>
              <a:cs typeface="Lato"/>
              <a:sym typeface="Lato"/>
            </a:endParaRPr>
          </a:p>
        </p:txBody>
      </p:sp>
      <p:pic>
        <p:nvPicPr>
          <p:cNvPr id="270" name="Google Shape;270;p20"/>
          <p:cNvPicPr preferRelativeResize="0"/>
          <p:nvPr/>
        </p:nvPicPr>
        <p:blipFill rotWithShape="1">
          <a:blip r:embed="rId3">
            <a:alphaModFix/>
          </a:blip>
          <a:srcRect/>
          <a:stretch/>
        </p:blipFill>
        <p:spPr>
          <a:xfrm>
            <a:off x="117075" y="4494746"/>
            <a:ext cx="1473589" cy="507900"/>
          </a:xfrm>
          <a:prstGeom prst="rect">
            <a:avLst/>
          </a:prstGeom>
          <a:noFill/>
          <a:ln>
            <a:noFill/>
          </a:ln>
        </p:spPr>
      </p:pic>
      <p:pic>
        <p:nvPicPr>
          <p:cNvPr id="271" name="Google Shape;271;p20"/>
          <p:cNvPicPr preferRelativeResize="0"/>
          <p:nvPr/>
        </p:nvPicPr>
        <p:blipFill>
          <a:blip r:embed="rId4">
            <a:alphaModFix/>
          </a:blip>
          <a:stretch>
            <a:fillRect/>
          </a:stretch>
        </p:blipFill>
        <p:spPr>
          <a:xfrm>
            <a:off x="7443397" y="73075"/>
            <a:ext cx="1624177" cy="543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DB90D-67CD-25F2-19B9-36E607BE4EAE}"/>
              </a:ext>
            </a:extLst>
          </p:cNvPr>
          <p:cNvSpPr>
            <a:spLocks noGrp="1"/>
          </p:cNvSpPr>
          <p:nvPr>
            <p:ph type="title"/>
          </p:nvPr>
        </p:nvSpPr>
        <p:spPr/>
        <p:txBody>
          <a:bodyPr/>
          <a:lstStyle/>
          <a:p>
            <a:r>
              <a:rPr lang="en-IN" b="1" i="0" dirty="0">
                <a:solidFill>
                  <a:srgbClr val="F8FAFF"/>
                </a:solidFill>
                <a:effectLst/>
                <a:latin typeface="Inter"/>
              </a:rPr>
              <a:t>Key Features</a:t>
            </a:r>
            <a:br>
              <a:rPr lang="en-IN" b="1" i="0" dirty="0">
                <a:solidFill>
                  <a:srgbClr val="F8FAFF"/>
                </a:solidFill>
                <a:effectLst/>
                <a:latin typeface="Inter"/>
              </a:rPr>
            </a:br>
            <a:endParaRPr lang="en-IN" dirty="0"/>
          </a:p>
        </p:txBody>
      </p:sp>
      <p:sp>
        <p:nvSpPr>
          <p:cNvPr id="3" name="Text Placeholder 2">
            <a:extLst>
              <a:ext uri="{FF2B5EF4-FFF2-40B4-BE49-F238E27FC236}">
                <a16:creationId xmlns:a16="http://schemas.microsoft.com/office/drawing/2014/main" id="{C93F1BE7-527E-B58A-E007-2A9E56688321}"/>
              </a:ext>
            </a:extLst>
          </p:cNvPr>
          <p:cNvSpPr>
            <a:spLocks noGrp="1"/>
          </p:cNvSpPr>
          <p:nvPr>
            <p:ph type="body" idx="1"/>
          </p:nvPr>
        </p:nvSpPr>
        <p:spPr>
          <a:xfrm>
            <a:off x="1052550" y="1668403"/>
            <a:ext cx="7038900" cy="2911200"/>
          </a:xfrm>
        </p:spPr>
        <p:txBody>
          <a:bodyPr/>
          <a:lstStyle/>
          <a:p>
            <a:pPr algn="l">
              <a:buFont typeface="+mj-lt"/>
              <a:buAutoNum type="arabicPeriod"/>
            </a:pPr>
            <a:r>
              <a:rPr lang="en-IN" sz="1600" b="1" i="0" dirty="0">
                <a:solidFill>
                  <a:srgbClr val="F8FAFF"/>
                </a:solidFill>
                <a:effectLst/>
                <a:latin typeface="Inter"/>
              </a:rPr>
              <a:t>Anonymous Chat Interface</a:t>
            </a:r>
            <a:r>
              <a:rPr lang="en-IN" sz="1600" b="0" i="0" dirty="0">
                <a:solidFill>
                  <a:srgbClr val="F8FAFF"/>
                </a:solidFill>
                <a:effectLst/>
                <a:latin typeface="Inter"/>
              </a:rPr>
              <a:t>: Students interact via a secure, non-traceable chatbot.</a:t>
            </a:r>
          </a:p>
          <a:p>
            <a:pPr algn="l">
              <a:spcBef>
                <a:spcPts val="300"/>
              </a:spcBef>
              <a:buFont typeface="+mj-lt"/>
              <a:buAutoNum type="arabicPeriod"/>
            </a:pPr>
            <a:r>
              <a:rPr lang="en-IN" sz="1600" b="1" i="0" dirty="0">
                <a:solidFill>
                  <a:srgbClr val="F8FAFF"/>
                </a:solidFill>
                <a:effectLst/>
                <a:latin typeface="Inter"/>
              </a:rPr>
              <a:t>Real-Time Sentiment Analysis</a:t>
            </a:r>
            <a:r>
              <a:rPr lang="en-IN" sz="1600" b="0" i="0" dirty="0">
                <a:solidFill>
                  <a:srgbClr val="F8FAFF"/>
                </a:solidFill>
                <a:effectLst/>
                <a:latin typeface="Inter"/>
              </a:rPr>
              <a:t>: NLP models (e.g., BERT) detect emotional states (e.g., anxiety, depression) from text inputs.</a:t>
            </a:r>
          </a:p>
          <a:p>
            <a:pPr algn="l">
              <a:spcBef>
                <a:spcPts val="300"/>
              </a:spcBef>
              <a:buFont typeface="+mj-lt"/>
              <a:buAutoNum type="arabicPeriod"/>
            </a:pPr>
            <a:r>
              <a:rPr lang="en-IN" sz="1600" b="1" i="0" dirty="0">
                <a:solidFill>
                  <a:srgbClr val="F8FAFF"/>
                </a:solidFill>
                <a:effectLst/>
                <a:latin typeface="Inter"/>
              </a:rPr>
              <a:t>Emergency Escalation</a:t>
            </a:r>
            <a:r>
              <a:rPr lang="en-IN" sz="1600" b="0" i="0" dirty="0">
                <a:solidFill>
                  <a:srgbClr val="F8FAFF"/>
                </a:solidFill>
                <a:effectLst/>
                <a:latin typeface="Inter"/>
              </a:rPr>
              <a:t>: Triggers alerts to </a:t>
            </a:r>
            <a:r>
              <a:rPr lang="en-IN" sz="1600" b="0" i="0" dirty="0" err="1">
                <a:solidFill>
                  <a:srgbClr val="F8FAFF"/>
                </a:solidFill>
                <a:effectLst/>
                <a:latin typeface="Inter"/>
              </a:rPr>
              <a:t>counselors</a:t>
            </a:r>
            <a:r>
              <a:rPr lang="en-IN" sz="1600" b="0" i="0" dirty="0">
                <a:solidFill>
                  <a:srgbClr val="F8FAFF"/>
                </a:solidFill>
                <a:effectLst/>
                <a:latin typeface="Inter"/>
              </a:rPr>
              <a:t> if suicidal ideation or severe distress is detected.</a:t>
            </a:r>
          </a:p>
          <a:p>
            <a:pPr algn="l">
              <a:spcBef>
                <a:spcPts val="300"/>
              </a:spcBef>
              <a:buFont typeface="+mj-lt"/>
              <a:buAutoNum type="arabicPeriod"/>
            </a:pPr>
            <a:r>
              <a:rPr lang="en-IN" sz="1600" b="1" i="0" dirty="0">
                <a:solidFill>
                  <a:srgbClr val="F8FAFF"/>
                </a:solidFill>
                <a:effectLst/>
                <a:latin typeface="Inter"/>
              </a:rPr>
              <a:t>Institutional Dashboard</a:t>
            </a:r>
            <a:r>
              <a:rPr lang="en-IN" sz="1600" b="0" i="0" dirty="0">
                <a:solidFill>
                  <a:srgbClr val="F8FAFF"/>
                </a:solidFill>
                <a:effectLst/>
                <a:latin typeface="Inter"/>
              </a:rPr>
              <a:t>: Colleges monitor </a:t>
            </a:r>
            <a:r>
              <a:rPr lang="en-IN" sz="1600" b="1" i="0" dirty="0">
                <a:solidFill>
                  <a:srgbClr val="F8FAFF"/>
                </a:solidFill>
                <a:effectLst/>
                <a:latin typeface="Inter"/>
              </a:rPr>
              <a:t>aggregate mental health trends</a:t>
            </a:r>
            <a:r>
              <a:rPr lang="en-IN" sz="1600" b="0" i="0" dirty="0">
                <a:solidFill>
                  <a:srgbClr val="F8FAFF"/>
                </a:solidFill>
                <a:effectLst/>
                <a:latin typeface="Inter"/>
              </a:rPr>
              <a:t> (e.g., spikes in stress during exams) without accessing individual data.</a:t>
            </a:r>
          </a:p>
          <a:p>
            <a:pPr algn="l">
              <a:spcBef>
                <a:spcPts val="300"/>
              </a:spcBef>
              <a:buFont typeface="+mj-lt"/>
              <a:buAutoNum type="arabicPeriod"/>
            </a:pPr>
            <a:r>
              <a:rPr lang="en-IN" sz="1600" b="1" i="0" dirty="0">
                <a:solidFill>
                  <a:srgbClr val="F8FAFF"/>
                </a:solidFill>
                <a:effectLst/>
                <a:latin typeface="Inter"/>
              </a:rPr>
              <a:t>Resource Hub</a:t>
            </a:r>
            <a:r>
              <a:rPr lang="en-IN" sz="1600" b="0" i="0" dirty="0">
                <a:solidFill>
                  <a:srgbClr val="F8FAFF"/>
                </a:solidFill>
                <a:effectLst/>
                <a:latin typeface="Inter"/>
              </a:rPr>
              <a:t>: Curated self-help guides, meditation exercises, and crisis helplines.</a:t>
            </a:r>
          </a:p>
          <a:p>
            <a:endParaRPr lang="en-IN" dirty="0"/>
          </a:p>
        </p:txBody>
      </p:sp>
    </p:spTree>
    <p:extLst>
      <p:ext uri="{BB962C8B-B14F-4D97-AF65-F5344CB8AC3E}">
        <p14:creationId xmlns:p14="http://schemas.microsoft.com/office/powerpoint/2010/main" val="3194262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759F7-A6F3-16B7-4BA9-94CD3DF2F268}"/>
              </a:ext>
            </a:extLst>
          </p:cNvPr>
          <p:cNvSpPr>
            <a:spLocks noGrp="1"/>
          </p:cNvSpPr>
          <p:nvPr>
            <p:ph type="title"/>
          </p:nvPr>
        </p:nvSpPr>
        <p:spPr/>
        <p:txBody>
          <a:bodyPr/>
          <a:lstStyle/>
          <a:p>
            <a:r>
              <a:rPr lang="en-IN" b="1" i="0" dirty="0">
                <a:solidFill>
                  <a:srgbClr val="F8FAFF"/>
                </a:solidFill>
                <a:effectLst/>
                <a:latin typeface="Inter"/>
              </a:rPr>
              <a:t>Approach &amp; Working</a:t>
            </a:r>
            <a:br>
              <a:rPr lang="en-IN" b="1" i="0" dirty="0">
                <a:solidFill>
                  <a:srgbClr val="F8FAFF"/>
                </a:solidFill>
                <a:effectLst/>
                <a:latin typeface="Inter"/>
              </a:rPr>
            </a:br>
            <a:endParaRPr lang="en-IN" dirty="0"/>
          </a:p>
        </p:txBody>
      </p:sp>
      <p:sp>
        <p:nvSpPr>
          <p:cNvPr id="3" name="Text Placeholder 2">
            <a:extLst>
              <a:ext uri="{FF2B5EF4-FFF2-40B4-BE49-F238E27FC236}">
                <a16:creationId xmlns:a16="http://schemas.microsoft.com/office/drawing/2014/main" id="{5AB72ED3-804E-BE38-55A1-81FFA9E28619}"/>
              </a:ext>
            </a:extLst>
          </p:cNvPr>
          <p:cNvSpPr>
            <a:spLocks noGrp="1"/>
          </p:cNvSpPr>
          <p:nvPr>
            <p:ph type="body" idx="1"/>
          </p:nvPr>
        </p:nvSpPr>
        <p:spPr/>
        <p:txBody>
          <a:bodyPr/>
          <a:lstStyle/>
          <a:p>
            <a:pPr marL="488950" indent="-342900">
              <a:buAutoNum type="arabicPeriod"/>
            </a:pPr>
            <a:r>
              <a:rPr lang="en-IN" sz="1400" b="1" i="0" dirty="0">
                <a:solidFill>
                  <a:srgbClr val="F8FAFF"/>
                </a:solidFill>
                <a:effectLst/>
                <a:latin typeface="Inter"/>
              </a:rPr>
              <a:t>Technical Approach</a:t>
            </a:r>
          </a:p>
          <a:p>
            <a:pPr algn="l">
              <a:buFont typeface="Arial" panose="020B0604020202020204" pitchFamily="34" charset="0"/>
              <a:buChar char="•"/>
            </a:pPr>
            <a:r>
              <a:rPr lang="en-IN" sz="1400" b="1" i="0" dirty="0">
                <a:solidFill>
                  <a:srgbClr val="F8FAFF"/>
                </a:solidFill>
                <a:effectLst/>
                <a:latin typeface="Inter"/>
              </a:rPr>
              <a:t>Frontend</a:t>
            </a:r>
            <a:r>
              <a:rPr lang="en-IN" sz="1400" b="0" i="0" dirty="0">
                <a:solidFill>
                  <a:srgbClr val="F8FAFF"/>
                </a:solidFill>
                <a:effectLst/>
                <a:latin typeface="Inter"/>
              </a:rPr>
              <a:t>: React.js for a student-friendly web app and </a:t>
            </a:r>
            <a:r>
              <a:rPr lang="en-IN" sz="1400" b="0" i="0" dirty="0" err="1">
                <a:solidFill>
                  <a:srgbClr val="F8FAFF"/>
                </a:solidFill>
                <a:effectLst/>
                <a:latin typeface="Inter"/>
              </a:rPr>
              <a:t>counselor</a:t>
            </a:r>
            <a:r>
              <a:rPr lang="en-IN" sz="1400" b="0" i="0" dirty="0">
                <a:solidFill>
                  <a:srgbClr val="F8FAFF"/>
                </a:solidFill>
                <a:effectLst/>
                <a:latin typeface="Inter"/>
              </a:rPr>
              <a:t> dashboard.</a:t>
            </a:r>
          </a:p>
          <a:p>
            <a:pPr algn="l">
              <a:spcBef>
                <a:spcPts val="300"/>
              </a:spcBef>
              <a:buFont typeface="Arial" panose="020B0604020202020204" pitchFamily="34" charset="0"/>
              <a:buChar char="•"/>
            </a:pPr>
            <a:r>
              <a:rPr lang="en-IN" sz="1400" b="1" i="0" dirty="0">
                <a:solidFill>
                  <a:srgbClr val="F8FAFF"/>
                </a:solidFill>
                <a:effectLst/>
                <a:latin typeface="Inter"/>
              </a:rPr>
              <a:t>Backend</a:t>
            </a:r>
            <a:r>
              <a:rPr lang="en-IN" sz="1400" b="0" i="0" dirty="0">
                <a:solidFill>
                  <a:srgbClr val="F8FAFF"/>
                </a:solidFill>
                <a:effectLst/>
                <a:latin typeface="Inter"/>
              </a:rPr>
              <a:t>: Java Spring Boot for secure API handling and user session management.</a:t>
            </a:r>
          </a:p>
          <a:p>
            <a:pPr algn="l">
              <a:spcBef>
                <a:spcPts val="300"/>
              </a:spcBef>
              <a:buFont typeface="Arial" panose="020B0604020202020204" pitchFamily="34" charset="0"/>
              <a:buChar char="•"/>
            </a:pPr>
            <a:r>
              <a:rPr lang="en-IN" sz="1400" b="1" i="0" dirty="0">
                <a:solidFill>
                  <a:srgbClr val="F8FAFF"/>
                </a:solidFill>
                <a:effectLst/>
                <a:latin typeface="Inter"/>
              </a:rPr>
              <a:t>AI/ML</a:t>
            </a:r>
            <a:r>
              <a:rPr lang="en-IN" sz="1400" b="0" i="0" dirty="0">
                <a:solidFill>
                  <a:srgbClr val="F8FAFF"/>
                </a:solidFill>
                <a:effectLst/>
                <a:latin typeface="Inter"/>
              </a:rPr>
              <a:t>: Python with TensorFlow/</a:t>
            </a:r>
            <a:r>
              <a:rPr lang="en-IN" sz="1400" b="0" i="0" dirty="0" err="1">
                <a:solidFill>
                  <a:srgbClr val="F8FAFF"/>
                </a:solidFill>
                <a:effectLst/>
                <a:latin typeface="Inter"/>
              </a:rPr>
              <a:t>PyTorch</a:t>
            </a:r>
            <a:r>
              <a:rPr lang="en-IN" sz="1400" b="0" i="0" dirty="0">
                <a:solidFill>
                  <a:srgbClr val="F8FAFF"/>
                </a:solidFill>
                <a:effectLst/>
                <a:latin typeface="Inter"/>
              </a:rPr>
              <a:t> for NLP sentiment analysis (fine-tuned on mental health datasets).</a:t>
            </a:r>
          </a:p>
          <a:p>
            <a:pPr algn="l">
              <a:spcBef>
                <a:spcPts val="300"/>
              </a:spcBef>
              <a:buFont typeface="Arial" panose="020B0604020202020204" pitchFamily="34" charset="0"/>
              <a:buChar char="•"/>
            </a:pPr>
            <a:r>
              <a:rPr lang="en-IN" sz="1400" b="1" i="0" dirty="0">
                <a:solidFill>
                  <a:srgbClr val="F8FAFF"/>
                </a:solidFill>
                <a:effectLst/>
                <a:latin typeface="Inter"/>
              </a:rPr>
              <a:t>Database</a:t>
            </a:r>
            <a:r>
              <a:rPr lang="en-IN" sz="1400" b="0" i="0" dirty="0">
                <a:solidFill>
                  <a:srgbClr val="F8FAFF"/>
                </a:solidFill>
                <a:effectLst/>
                <a:latin typeface="Inter"/>
              </a:rPr>
              <a:t>: SQL (MySQL) to store anonymized chat logs and aggregate analytics.</a:t>
            </a:r>
          </a:p>
          <a:p>
            <a:pPr algn="l">
              <a:spcBef>
                <a:spcPts val="300"/>
              </a:spcBef>
              <a:buFont typeface="Arial" panose="020B0604020202020204" pitchFamily="34" charset="0"/>
              <a:buChar char="•"/>
            </a:pPr>
            <a:r>
              <a:rPr lang="en-IN" sz="1400" b="1" i="0" dirty="0">
                <a:solidFill>
                  <a:srgbClr val="F8FAFF"/>
                </a:solidFill>
                <a:effectLst/>
                <a:latin typeface="Inter"/>
              </a:rPr>
              <a:t>Security</a:t>
            </a:r>
            <a:r>
              <a:rPr lang="en-IN" sz="1400" b="0" i="0" dirty="0">
                <a:solidFill>
                  <a:srgbClr val="F8FAFF"/>
                </a:solidFill>
                <a:effectLst/>
                <a:latin typeface="Inter"/>
              </a:rPr>
              <a:t>: End-to-end encryption for chats and role-based access control for </a:t>
            </a:r>
            <a:r>
              <a:rPr lang="en-IN" sz="1400" b="0" i="0" dirty="0" err="1">
                <a:solidFill>
                  <a:srgbClr val="F8FAFF"/>
                </a:solidFill>
                <a:effectLst/>
                <a:latin typeface="Inter"/>
              </a:rPr>
              <a:t>counselors</a:t>
            </a:r>
            <a:r>
              <a:rPr lang="en-IN" sz="1400" b="0" i="0" dirty="0">
                <a:solidFill>
                  <a:srgbClr val="F8FAFF"/>
                </a:solidFill>
                <a:effectLst/>
                <a:latin typeface="Inter"/>
              </a:rPr>
              <a:t>.</a:t>
            </a:r>
            <a:endParaRPr lang="en-IN" sz="1400" b="1" i="0" dirty="0">
              <a:solidFill>
                <a:srgbClr val="F8FAFF"/>
              </a:solidFill>
              <a:effectLst/>
              <a:latin typeface="Inter"/>
            </a:endParaRPr>
          </a:p>
          <a:p>
            <a:pPr marL="146050" indent="0">
              <a:buNone/>
            </a:pPr>
            <a:r>
              <a:rPr lang="en-IN" sz="1400" dirty="0"/>
              <a:t>   </a:t>
            </a:r>
          </a:p>
        </p:txBody>
      </p:sp>
    </p:spTree>
    <p:extLst>
      <p:ext uri="{BB962C8B-B14F-4D97-AF65-F5344CB8AC3E}">
        <p14:creationId xmlns:p14="http://schemas.microsoft.com/office/powerpoint/2010/main" val="1434191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6679C-FB80-D5D8-8F08-BB8E68969077}"/>
              </a:ext>
            </a:extLst>
          </p:cNvPr>
          <p:cNvSpPr>
            <a:spLocks noGrp="1"/>
          </p:cNvSpPr>
          <p:nvPr>
            <p:ph type="title"/>
          </p:nvPr>
        </p:nvSpPr>
        <p:spPr/>
        <p:txBody>
          <a:bodyPr/>
          <a:lstStyle/>
          <a:p>
            <a:r>
              <a:rPr lang="en-IN" b="1" i="0" dirty="0">
                <a:solidFill>
                  <a:srgbClr val="F8FAFF"/>
                </a:solidFill>
                <a:effectLst/>
                <a:latin typeface="Inter"/>
              </a:rPr>
              <a:t>Approach &amp; Working</a:t>
            </a:r>
            <a:br>
              <a:rPr lang="en-IN" b="1" i="0" dirty="0">
                <a:solidFill>
                  <a:srgbClr val="F8FAFF"/>
                </a:solidFill>
                <a:effectLst/>
                <a:latin typeface="Inter"/>
              </a:rPr>
            </a:br>
            <a:endParaRPr lang="en-IN" dirty="0"/>
          </a:p>
        </p:txBody>
      </p:sp>
      <p:sp>
        <p:nvSpPr>
          <p:cNvPr id="3" name="Text Placeholder 2">
            <a:extLst>
              <a:ext uri="{FF2B5EF4-FFF2-40B4-BE49-F238E27FC236}">
                <a16:creationId xmlns:a16="http://schemas.microsoft.com/office/drawing/2014/main" id="{D7532126-75A8-0712-DBAC-94DB08CF20C9}"/>
              </a:ext>
            </a:extLst>
          </p:cNvPr>
          <p:cNvSpPr>
            <a:spLocks noGrp="1"/>
          </p:cNvSpPr>
          <p:nvPr>
            <p:ph type="body" idx="1"/>
          </p:nvPr>
        </p:nvSpPr>
        <p:spPr/>
        <p:txBody>
          <a:bodyPr/>
          <a:lstStyle/>
          <a:p>
            <a:pPr algn="l">
              <a:buNone/>
            </a:pPr>
            <a:r>
              <a:rPr lang="en-IN" b="1" i="0" dirty="0">
                <a:solidFill>
                  <a:srgbClr val="F8FAFF"/>
                </a:solidFill>
                <a:effectLst/>
                <a:latin typeface="Inter"/>
              </a:rPr>
              <a:t>2. Workflow</a:t>
            </a:r>
          </a:p>
          <a:p>
            <a:pPr algn="l">
              <a:spcAft>
                <a:spcPts val="300"/>
              </a:spcAft>
              <a:buFont typeface="+mj-lt"/>
              <a:buAutoNum type="arabicPeriod"/>
            </a:pPr>
            <a:r>
              <a:rPr lang="en-IN" b="1" i="0" dirty="0">
                <a:solidFill>
                  <a:srgbClr val="F8FAFF"/>
                </a:solidFill>
                <a:effectLst/>
                <a:latin typeface="Inter"/>
              </a:rPr>
              <a:t>Student Interaction</a:t>
            </a:r>
            <a:r>
              <a:rPr lang="en-IN" b="0" i="0" dirty="0">
                <a:solidFill>
                  <a:srgbClr val="F8FAFF"/>
                </a:solidFill>
                <a:effectLst/>
                <a:latin typeface="Inter"/>
              </a:rPr>
              <a:t>:</a:t>
            </a:r>
          </a:p>
          <a:p>
            <a:pPr marL="742950" lvl="1" indent="-285750" algn="l">
              <a:spcBef>
                <a:spcPts val="300"/>
              </a:spcBef>
              <a:buFont typeface="+mj-lt"/>
              <a:buAutoNum type="arabicPeriod"/>
            </a:pPr>
            <a:r>
              <a:rPr lang="en-IN" b="0" i="0" dirty="0">
                <a:solidFill>
                  <a:srgbClr val="F8FAFF"/>
                </a:solidFill>
                <a:effectLst/>
                <a:latin typeface="Inter"/>
              </a:rPr>
              <a:t>Student chats with the bot about their feelings.</a:t>
            </a:r>
          </a:p>
          <a:p>
            <a:pPr marL="742950" lvl="1" indent="-285750" algn="l">
              <a:spcBef>
                <a:spcPts val="300"/>
              </a:spcBef>
              <a:buFont typeface="+mj-lt"/>
              <a:buAutoNum type="arabicPeriod"/>
            </a:pPr>
            <a:r>
              <a:rPr lang="en-IN" b="0" i="0" dirty="0">
                <a:solidFill>
                  <a:srgbClr val="F8FAFF"/>
                </a:solidFill>
                <a:effectLst/>
                <a:latin typeface="Inter"/>
              </a:rPr>
              <a:t>NLP model </a:t>
            </a:r>
            <a:r>
              <a:rPr lang="en-IN" b="0" i="0" dirty="0" err="1">
                <a:solidFill>
                  <a:srgbClr val="F8FAFF"/>
                </a:solidFill>
                <a:effectLst/>
                <a:latin typeface="Inter"/>
              </a:rPr>
              <a:t>analyzes</a:t>
            </a:r>
            <a:r>
              <a:rPr lang="en-IN" b="0" i="0" dirty="0">
                <a:solidFill>
                  <a:srgbClr val="F8FAFF"/>
                </a:solidFill>
                <a:effectLst/>
                <a:latin typeface="Inter"/>
              </a:rPr>
              <a:t> text for keywords (e.g., "suicide," "hopeless") and emotional tone.</a:t>
            </a:r>
          </a:p>
          <a:p>
            <a:pPr algn="l">
              <a:spcBef>
                <a:spcPts val="300"/>
              </a:spcBef>
              <a:spcAft>
                <a:spcPts val="300"/>
              </a:spcAft>
              <a:buFont typeface="+mj-lt"/>
              <a:buAutoNum type="arabicPeriod"/>
            </a:pPr>
            <a:r>
              <a:rPr lang="en-IN" b="1" i="0" dirty="0">
                <a:solidFill>
                  <a:srgbClr val="F8FAFF"/>
                </a:solidFill>
                <a:effectLst/>
                <a:latin typeface="Inter"/>
              </a:rPr>
              <a:t>Risk Assessment</a:t>
            </a:r>
            <a:r>
              <a:rPr lang="en-IN" b="0" i="0" dirty="0">
                <a:solidFill>
                  <a:srgbClr val="F8FAFF"/>
                </a:solidFill>
                <a:effectLst/>
                <a:latin typeface="Inter"/>
              </a:rPr>
              <a:t>:</a:t>
            </a:r>
          </a:p>
          <a:p>
            <a:pPr marL="742950" lvl="1" indent="-285750" algn="l">
              <a:spcBef>
                <a:spcPts val="300"/>
              </a:spcBef>
              <a:buFont typeface="+mj-lt"/>
              <a:buAutoNum type="arabicPeriod"/>
            </a:pPr>
            <a:r>
              <a:rPr lang="en-IN" b="0" i="0" dirty="0">
                <a:solidFill>
                  <a:srgbClr val="F8FAFF"/>
                </a:solidFill>
                <a:effectLst/>
                <a:latin typeface="Inter"/>
              </a:rPr>
              <a:t>Low Risk: Bot shares coping strategies or meditation videos.</a:t>
            </a:r>
          </a:p>
          <a:p>
            <a:pPr marL="742950" lvl="1" indent="-285750" algn="l">
              <a:spcBef>
                <a:spcPts val="300"/>
              </a:spcBef>
              <a:buFont typeface="+mj-lt"/>
              <a:buAutoNum type="arabicPeriod"/>
            </a:pPr>
            <a:r>
              <a:rPr lang="en-IN" b="0" i="0" dirty="0">
                <a:solidFill>
                  <a:srgbClr val="F8FAFF"/>
                </a:solidFill>
                <a:effectLst/>
                <a:latin typeface="Inter"/>
              </a:rPr>
              <a:t>High Risk: System notifies </a:t>
            </a:r>
            <a:r>
              <a:rPr lang="en-IN" b="0" i="0" dirty="0" err="1">
                <a:solidFill>
                  <a:srgbClr val="F8FAFF"/>
                </a:solidFill>
                <a:effectLst/>
                <a:latin typeface="Inter"/>
              </a:rPr>
              <a:t>counselors</a:t>
            </a:r>
            <a:r>
              <a:rPr lang="en-IN" b="0" i="0" dirty="0">
                <a:solidFill>
                  <a:srgbClr val="F8FAFF"/>
                </a:solidFill>
                <a:effectLst/>
                <a:latin typeface="Inter"/>
              </a:rPr>
              <a:t> with a anonymized report (e.g., "Student ID#45: Severe depression detected").</a:t>
            </a:r>
          </a:p>
          <a:p>
            <a:pPr algn="l">
              <a:spcBef>
                <a:spcPts val="300"/>
              </a:spcBef>
              <a:spcAft>
                <a:spcPts val="300"/>
              </a:spcAft>
              <a:buFont typeface="+mj-lt"/>
              <a:buAutoNum type="arabicPeriod"/>
            </a:pPr>
            <a:r>
              <a:rPr lang="en-IN" b="1" i="0" dirty="0" err="1">
                <a:solidFill>
                  <a:srgbClr val="F8FAFF"/>
                </a:solidFill>
                <a:effectLst/>
                <a:latin typeface="Inter"/>
              </a:rPr>
              <a:t>Counselor</a:t>
            </a:r>
            <a:r>
              <a:rPr lang="en-IN" b="1" i="0" dirty="0">
                <a:solidFill>
                  <a:srgbClr val="F8FAFF"/>
                </a:solidFill>
                <a:effectLst/>
                <a:latin typeface="Inter"/>
              </a:rPr>
              <a:t> Dashboard</a:t>
            </a:r>
            <a:r>
              <a:rPr lang="en-IN" b="0" i="0" dirty="0">
                <a:solidFill>
                  <a:srgbClr val="F8FAFF"/>
                </a:solidFill>
                <a:effectLst/>
                <a:latin typeface="Inter"/>
              </a:rPr>
              <a:t>:</a:t>
            </a:r>
          </a:p>
          <a:p>
            <a:pPr marL="742950" lvl="1" indent="-285750" algn="l">
              <a:spcBef>
                <a:spcPts val="300"/>
              </a:spcBef>
              <a:buFont typeface="+mj-lt"/>
              <a:buAutoNum type="arabicPeriod"/>
            </a:pPr>
            <a:r>
              <a:rPr lang="en-IN" b="0" i="0" dirty="0">
                <a:solidFill>
                  <a:srgbClr val="F8FAFF"/>
                </a:solidFill>
                <a:effectLst/>
                <a:latin typeface="Inter"/>
              </a:rPr>
              <a:t>Track trends (e.g., "30% of users reported anxiety this week").</a:t>
            </a:r>
          </a:p>
          <a:p>
            <a:pPr marL="742950" lvl="1" indent="-285750" algn="l">
              <a:spcBef>
                <a:spcPts val="300"/>
              </a:spcBef>
              <a:buFont typeface="+mj-lt"/>
              <a:buAutoNum type="arabicPeriod"/>
            </a:pPr>
            <a:r>
              <a:rPr lang="en-IN" b="0" i="0" dirty="0">
                <a:solidFill>
                  <a:srgbClr val="F8FAFF"/>
                </a:solidFill>
                <a:effectLst/>
                <a:latin typeface="Inter"/>
              </a:rPr>
              <a:t>Initiate anonymous outreach campaigns (e.g., workshops during exam season).</a:t>
            </a:r>
          </a:p>
          <a:p>
            <a:endParaRPr lang="en-IN" dirty="0"/>
          </a:p>
        </p:txBody>
      </p:sp>
    </p:spTree>
    <p:extLst>
      <p:ext uri="{BB962C8B-B14F-4D97-AF65-F5344CB8AC3E}">
        <p14:creationId xmlns:p14="http://schemas.microsoft.com/office/powerpoint/2010/main" val="35624246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1"/>
          <p:cNvSpPr txBox="1">
            <a:spLocks noGrp="1"/>
          </p:cNvSpPr>
          <p:nvPr>
            <p:ph type="title"/>
          </p:nvPr>
        </p:nvSpPr>
        <p:spPr>
          <a:xfrm>
            <a:off x="1297500" y="858950"/>
            <a:ext cx="7038900" cy="540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b="1" dirty="0"/>
              <a:t>Future Scope</a:t>
            </a:r>
            <a:endParaRPr b="1" dirty="0"/>
          </a:p>
        </p:txBody>
      </p:sp>
      <p:sp>
        <p:nvSpPr>
          <p:cNvPr id="277" name="Google Shape;277;p21"/>
          <p:cNvSpPr txBox="1">
            <a:spLocks noGrp="1"/>
          </p:cNvSpPr>
          <p:nvPr>
            <p:ph type="body" idx="2"/>
          </p:nvPr>
        </p:nvSpPr>
        <p:spPr>
          <a:xfrm>
            <a:off x="1297500" y="1656775"/>
            <a:ext cx="6604800" cy="2756400"/>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IN" b="1" i="0" dirty="0">
                <a:solidFill>
                  <a:srgbClr val="F8FAFF"/>
                </a:solidFill>
                <a:effectLst/>
                <a:latin typeface="Inter"/>
              </a:rPr>
              <a:t>Multilingual Support</a:t>
            </a:r>
            <a:r>
              <a:rPr lang="en-IN" b="0" i="0" dirty="0">
                <a:solidFill>
                  <a:srgbClr val="F8FAFF"/>
                </a:solidFill>
                <a:effectLst/>
                <a:latin typeface="Inter"/>
              </a:rPr>
              <a:t>: Expand beyond English to Hindi and regional languages.</a:t>
            </a:r>
          </a:p>
          <a:p>
            <a:pPr algn="l">
              <a:spcBef>
                <a:spcPts val="300"/>
              </a:spcBef>
              <a:buFont typeface="+mj-lt"/>
              <a:buAutoNum type="arabicPeriod"/>
            </a:pPr>
            <a:r>
              <a:rPr lang="en-IN" b="1" i="0" dirty="0">
                <a:solidFill>
                  <a:srgbClr val="F8FAFF"/>
                </a:solidFill>
                <a:effectLst/>
                <a:latin typeface="Inter"/>
              </a:rPr>
              <a:t>Wearable Integration</a:t>
            </a:r>
            <a:r>
              <a:rPr lang="en-IN" b="0" i="0" dirty="0">
                <a:solidFill>
                  <a:srgbClr val="F8FAFF"/>
                </a:solidFill>
                <a:effectLst/>
                <a:latin typeface="Inter"/>
              </a:rPr>
              <a:t>: Sync with smartwatches to detect physiological stress signals (e.g., elevated heart rate).</a:t>
            </a:r>
          </a:p>
          <a:p>
            <a:pPr algn="l">
              <a:spcBef>
                <a:spcPts val="300"/>
              </a:spcBef>
              <a:buFont typeface="+mj-lt"/>
              <a:buAutoNum type="arabicPeriod"/>
            </a:pPr>
            <a:r>
              <a:rPr lang="en-IN" b="1" i="0" dirty="0">
                <a:solidFill>
                  <a:srgbClr val="F8FAFF"/>
                </a:solidFill>
                <a:effectLst/>
                <a:latin typeface="Inter"/>
              </a:rPr>
              <a:t>Predictive Analytics</a:t>
            </a:r>
            <a:r>
              <a:rPr lang="en-IN" b="0" i="0" dirty="0">
                <a:solidFill>
                  <a:srgbClr val="F8FAFF"/>
                </a:solidFill>
                <a:effectLst/>
                <a:latin typeface="Inter"/>
              </a:rPr>
              <a:t>: Use historical data to identify at-risk students </a:t>
            </a:r>
            <a:r>
              <a:rPr lang="en-IN" b="0" i="1" dirty="0">
                <a:solidFill>
                  <a:srgbClr val="F8FAFF"/>
                </a:solidFill>
                <a:effectLst/>
                <a:latin typeface="Inter"/>
              </a:rPr>
              <a:t>before</a:t>
            </a:r>
            <a:r>
              <a:rPr lang="en-IN" b="0" i="0" dirty="0">
                <a:solidFill>
                  <a:srgbClr val="F8FAFF"/>
                </a:solidFill>
                <a:effectLst/>
                <a:latin typeface="Inter"/>
              </a:rPr>
              <a:t> crises (e.g., declining academic performance + late-night chat patterns).</a:t>
            </a:r>
          </a:p>
          <a:p>
            <a:pPr algn="l">
              <a:spcBef>
                <a:spcPts val="300"/>
              </a:spcBef>
              <a:buFont typeface="+mj-lt"/>
              <a:buAutoNum type="arabicPeriod"/>
            </a:pPr>
            <a:r>
              <a:rPr lang="en-IN" b="1" i="0" dirty="0">
                <a:solidFill>
                  <a:srgbClr val="F8FAFF"/>
                </a:solidFill>
                <a:effectLst/>
                <a:latin typeface="Inter"/>
              </a:rPr>
              <a:t>Global Adaptation</a:t>
            </a:r>
            <a:r>
              <a:rPr lang="en-IN" b="0" i="0" dirty="0">
                <a:solidFill>
                  <a:srgbClr val="F8FAFF"/>
                </a:solidFill>
                <a:effectLst/>
                <a:latin typeface="Inter"/>
              </a:rPr>
              <a:t>: Partner with universities worldwide by customizing datasets (e.g., cultural nuances in expressing distress).</a:t>
            </a:r>
          </a:p>
          <a:p>
            <a:pPr algn="l">
              <a:spcBef>
                <a:spcPts val="300"/>
              </a:spcBef>
              <a:buFont typeface="+mj-lt"/>
              <a:buAutoNum type="arabicPeriod"/>
            </a:pPr>
            <a:r>
              <a:rPr lang="en-IN" b="1" i="0" dirty="0">
                <a:solidFill>
                  <a:srgbClr val="F8FAFF"/>
                </a:solidFill>
                <a:effectLst/>
                <a:latin typeface="Inter"/>
              </a:rPr>
              <a:t>Gamification</a:t>
            </a:r>
            <a:r>
              <a:rPr lang="en-IN" b="0" i="0" dirty="0">
                <a:solidFill>
                  <a:srgbClr val="F8FAFF"/>
                </a:solidFill>
                <a:effectLst/>
                <a:latin typeface="Inter"/>
              </a:rPr>
              <a:t>: Reward students for practicing self-care (e.g., "Mindfulness Badges").</a:t>
            </a:r>
          </a:p>
        </p:txBody>
      </p:sp>
      <p:pic>
        <p:nvPicPr>
          <p:cNvPr id="278" name="Google Shape;278;p21"/>
          <p:cNvPicPr preferRelativeResize="0"/>
          <p:nvPr/>
        </p:nvPicPr>
        <p:blipFill rotWithShape="1">
          <a:blip r:embed="rId3">
            <a:alphaModFix/>
          </a:blip>
          <a:srcRect/>
          <a:stretch/>
        </p:blipFill>
        <p:spPr>
          <a:xfrm>
            <a:off x="117075" y="4494746"/>
            <a:ext cx="1473589" cy="507900"/>
          </a:xfrm>
          <a:prstGeom prst="rect">
            <a:avLst/>
          </a:prstGeom>
          <a:noFill/>
          <a:ln>
            <a:noFill/>
          </a:ln>
        </p:spPr>
      </p:pic>
      <p:sp>
        <p:nvSpPr>
          <p:cNvPr id="279" name="Google Shape;279;p21"/>
          <p:cNvSpPr/>
          <p:nvPr/>
        </p:nvSpPr>
        <p:spPr>
          <a:xfrm rot="8099963">
            <a:off x="8189880" y="4543237"/>
            <a:ext cx="1406490" cy="703252"/>
          </a:xfrm>
          <a:prstGeom prst="flowChartExtra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21"/>
          <p:cNvSpPr txBox="1"/>
          <p:nvPr/>
        </p:nvSpPr>
        <p:spPr>
          <a:xfrm>
            <a:off x="8718675" y="4550800"/>
            <a:ext cx="3489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GB" sz="2100" b="1" i="0" u="none" strike="noStrike" cap="none">
                <a:solidFill>
                  <a:srgbClr val="000000"/>
                </a:solidFill>
                <a:latin typeface="Lato"/>
                <a:ea typeface="Lato"/>
                <a:cs typeface="Lato"/>
                <a:sym typeface="Lato"/>
              </a:rPr>
              <a:t>5</a:t>
            </a:r>
            <a:endParaRPr sz="2100" b="1" i="0" u="none" strike="noStrike" cap="none">
              <a:solidFill>
                <a:srgbClr val="000000"/>
              </a:solidFill>
              <a:latin typeface="Lato"/>
              <a:ea typeface="Lato"/>
              <a:cs typeface="Lato"/>
              <a:sym typeface="Lato"/>
            </a:endParaRPr>
          </a:p>
        </p:txBody>
      </p:sp>
      <p:pic>
        <p:nvPicPr>
          <p:cNvPr id="281" name="Google Shape;281;p21"/>
          <p:cNvPicPr preferRelativeResize="0"/>
          <p:nvPr/>
        </p:nvPicPr>
        <p:blipFill>
          <a:blip r:embed="rId4">
            <a:alphaModFix/>
          </a:blip>
          <a:stretch>
            <a:fillRect/>
          </a:stretch>
        </p:blipFill>
        <p:spPr>
          <a:xfrm>
            <a:off x="7443397" y="73075"/>
            <a:ext cx="1624177" cy="543900"/>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823</Words>
  <Application>Microsoft Office PowerPoint</Application>
  <PresentationFormat>On-screen Show (16:9)</PresentationFormat>
  <Paragraphs>65</Paragraphs>
  <Slides>11</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Lato</vt:lpstr>
      <vt:lpstr>Montserrat</vt:lpstr>
      <vt:lpstr>Arial</vt:lpstr>
      <vt:lpstr>Inter</vt:lpstr>
      <vt:lpstr>Focus</vt:lpstr>
      <vt:lpstr>HackMAIT 6.0 Rebuilding Tomorrow: Discover your technical prowess</vt:lpstr>
      <vt:lpstr>TEAM NAME:</vt:lpstr>
      <vt:lpstr>PROBLEM STATEMENT </vt:lpstr>
      <vt:lpstr>Real-Life Validation:  </vt:lpstr>
      <vt:lpstr> Product / Services </vt:lpstr>
      <vt:lpstr>Key Features </vt:lpstr>
      <vt:lpstr>Approach &amp; Working </vt:lpstr>
      <vt:lpstr>Approach &amp; Working </vt:lpstr>
      <vt:lpstr>Future Scope</vt:lpstr>
      <vt:lpstr>Why This Idea Stands Out? </vt:lpstr>
      <vt:lpstr>TECHNOLOGIES TO BE USED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Aditya Mishra</dc:creator>
  <cp:lastModifiedBy>Aditya Mishra</cp:lastModifiedBy>
  <cp:revision>2</cp:revision>
  <dcterms:modified xsi:type="dcterms:W3CDTF">2025-03-12T16:40:32Z</dcterms:modified>
</cp:coreProperties>
</file>